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06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07" r:id="rId32"/>
    <p:sldId id="308" r:id="rId33"/>
    <p:sldId id="309" r:id="rId34"/>
    <p:sldId id="311" r:id="rId35"/>
    <p:sldId id="312" r:id="rId36"/>
    <p:sldId id="313" r:id="rId37"/>
    <p:sldId id="288" r:id="rId38"/>
    <p:sldId id="314" r:id="rId39"/>
    <p:sldId id="289" r:id="rId40"/>
    <p:sldId id="310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4" r:id="rId55"/>
    <p:sldId id="30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9640" y="3836213"/>
            <a:ext cx="9151320" cy="203815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621" y="5867767"/>
            <a:ext cx="9142340" cy="814427"/>
          </a:xfrm>
        </p:spPr>
        <p:txBody>
          <a:bodyPr>
            <a:normAutofit/>
          </a:bodyPr>
          <a:lstStyle>
            <a:lvl1pPr marL="0" indent="0" algn="l">
              <a:buNone/>
              <a:defRPr sz="3733" b="0" i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5924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67830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37579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xmlns="" id="{08B89D22-1D6E-450B-881F-4D2A4C527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7967" y="3101618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64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1650"/>
            <a:ext cx="10994760" cy="1025351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800147"/>
            <a:ext cx="10994760" cy="4556204"/>
          </a:xfrm>
        </p:spPr>
        <p:txBody>
          <a:bodyPr/>
          <a:lstStyle>
            <a:lvl1pPr algn="l">
              <a:defRPr sz="3733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87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72760"/>
            <a:ext cx="8777173" cy="1018033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709" y="1894400"/>
            <a:ext cx="8755087" cy="4458817"/>
          </a:xfrm>
        </p:spPr>
        <p:txBody>
          <a:bodyPr/>
          <a:lstStyle>
            <a:lvl1pPr>
              <a:defRPr sz="3733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0107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3751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76963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99" y="524315"/>
            <a:ext cx="10769195" cy="960893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279" y="2188317"/>
            <a:ext cx="5386917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279" y="2818180"/>
            <a:ext cx="5386917" cy="3035059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3441" y="2188317"/>
            <a:ext cx="5389033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3441" y="2818180"/>
            <a:ext cx="5389033" cy="3035059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413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18111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32273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2900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5A2C8-53A4-494B-98FE-45E9D971E1D7}" type="datetimeFigureOut">
              <a:rPr lang="sr-Latn-RS" smtClean="0"/>
              <a:t>8.12.2025.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879B9-91F5-4B91-A90F-39F5C22A7E82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1E867DF-3DCA-4725-94F0-F2B6BD747A82}"/>
              </a:ext>
            </a:extLst>
          </p:cNvPr>
          <p:cNvSpPr txBox="1"/>
          <p:nvPr/>
        </p:nvSpPr>
        <p:spPr>
          <a:xfrm>
            <a:off x="-12200" y="6951663"/>
            <a:ext cx="1118616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867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3942563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14C6B3-2F9D-4C53-874B-3A5FB26C99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640" y="3836213"/>
            <a:ext cx="4923654" cy="2038155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LIPID METABOLISM</a:t>
            </a:r>
            <a:endParaRPr lang="sr-Latn-RS" sz="3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1C71017-AF29-4CD1-B58A-72632E904C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Dr. Ivanka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Zelen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sr-Latn-RS" b="0" i="0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</a:rPr>
              <a:t>MD, Ph.D.</a:t>
            </a:r>
            <a:endParaRPr lang="en-US" b="0" i="0" dirty="0">
              <a:solidFill>
                <a:schemeClr val="accent3">
                  <a:lumMod val="20000"/>
                  <a:lumOff val="80000"/>
                </a:schemeClr>
              </a:solidFill>
              <a:effectLst/>
            </a:endParaRPr>
          </a:p>
          <a:p>
            <a:r>
              <a:rPr lang="en-US" b="0" i="0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</a:rPr>
              <a:t>University of Kragujevac, Serbia, Faculty of Medical Sciences, Department of Biochemistry</a:t>
            </a:r>
            <a:endParaRPr lang="sr-Latn-R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8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6FF42F-42AB-4DFB-91F0-912562475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Lipolytic Enzymes in Intestines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8DA0F9-9158-4B56-B715-D4B254202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3" y="999561"/>
            <a:ext cx="6344932" cy="4662424"/>
          </a:xfrm>
        </p:spPr>
        <p:txBody>
          <a:bodyPr/>
          <a:lstStyle/>
          <a:p>
            <a:pPr marL="0" indent="0" algn="l">
              <a:buNone/>
            </a:pPr>
            <a:r>
              <a:rPr lang="en-U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Pancreatic lipase </a:t>
            </a:r>
            <a:r>
              <a:rPr lang="en-US" sz="2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co-lipase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sr-Latn-RS" sz="18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Cholesterol esterase</a:t>
            </a:r>
          </a:p>
          <a:p>
            <a:pPr marL="0" indent="0" algn="l">
              <a:buNone/>
            </a:pPr>
            <a:r>
              <a:rPr lang="sr-Latn-R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Latn-RS" sz="18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Phospholipase </a:t>
            </a:r>
            <a:r>
              <a:rPr lang="sr-Latn-RS" sz="18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A2</a:t>
            </a:r>
            <a:endParaRPr lang="en-U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b="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8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BILE </a:t>
            </a:r>
          </a:p>
          <a:p>
            <a:pPr lvl="1"/>
            <a:r>
              <a:rPr lang="en-US" sz="1800" b="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8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 7.7) entering the duodenum serves to neutralize the acid chyme from the stomach and provides a pH favorable for the action of pancreatic enzymes</a:t>
            </a:r>
            <a:endParaRPr lang="sr-Latn-R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50D75F3-FA99-4854-A685-BEBE3FCE2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8908"/>
            <a:ext cx="6355975" cy="36329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4FCA57B-2F00-449C-845E-5D6FF53EE2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705" y="923636"/>
            <a:ext cx="6195295" cy="593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682B5A-BB22-4FC0-B881-CA357145F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Absorption of Long Chain Fatty Acids</a:t>
            </a:r>
            <a:endParaRPr lang="sr-Latn-RS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AF1293-C708-4077-96FB-8647FA8F4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7" y="1018033"/>
            <a:ext cx="9319490" cy="5839967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b="0" i="0" u="none" strike="noStrike" baseline="0" dirty="0"/>
              <a:t>Long chain fatty acids (chain length more than 14 carbons) are absorbed </a:t>
            </a:r>
            <a:r>
              <a:rPr lang="en-US" sz="2400" b="1" i="0" u="sng" strike="noStrike" baseline="0" dirty="0"/>
              <a:t>to the lymph </a:t>
            </a:r>
            <a:r>
              <a:rPr lang="en-US" sz="2400" b="0" i="0" u="none" strike="noStrike" baseline="0" dirty="0"/>
              <a:t>and not directly to the </a:t>
            </a:r>
            <a:r>
              <a:rPr lang="en-US" sz="2400" b="0" i="0" u="none" strike="noStrike" baseline="0" dirty="0" smtClean="0"/>
              <a:t>blood</a:t>
            </a:r>
          </a:p>
          <a:p>
            <a:pPr algn="l"/>
            <a:r>
              <a:rPr lang="en-US" sz="2400" dirty="0" smtClean="0"/>
              <a:t>Short and medium chain fatty acids (C12 and less) are </a:t>
            </a:r>
          </a:p>
          <a:p>
            <a:pPr marL="0" indent="0" algn="l">
              <a:buNone/>
            </a:pPr>
            <a:r>
              <a:rPr lang="en-US" sz="2400" dirty="0" smtClean="0"/>
              <a:t>       absorbed in enterocytes and </a:t>
            </a:r>
            <a:r>
              <a:rPr lang="en-US" sz="2400" b="1" u="sng" dirty="0" smtClean="0"/>
              <a:t>goes directly to the bloodstream</a:t>
            </a:r>
            <a:endParaRPr lang="en-US" sz="2400" b="1" i="0" u="sng" strike="noStrike" baseline="0" dirty="0"/>
          </a:p>
          <a:p>
            <a:pPr lvl="1"/>
            <a:r>
              <a:rPr lang="en-US" sz="2400" b="0" i="0" u="none" strike="noStrike" baseline="0" dirty="0"/>
              <a:t>The theory proposed by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Bergstrom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(Nobel Prize, 1982) </a:t>
            </a:r>
            <a:r>
              <a:rPr lang="sr-Latn-RS" sz="2400" b="0" i="0" u="none" strike="noStrike" baseline="0" dirty="0"/>
              <a:t>has the following steps</a:t>
            </a:r>
            <a:endParaRPr lang="en-US" sz="2400" b="0" i="0" u="none" strike="noStrike" baseline="0" dirty="0"/>
          </a:p>
          <a:p>
            <a:pPr algn="l"/>
            <a:r>
              <a:rPr lang="en-US" sz="2400" b="1" i="0" u="none" strike="noStrike" baseline="0" dirty="0"/>
              <a:t>The products of digestion, namely 2 monoacylglycerols, long chain fatty acids, cholesterol, phospholipids and </a:t>
            </a:r>
            <a:r>
              <a:rPr lang="en-US" sz="2400" b="1" i="0" u="none" strike="noStrike" baseline="0" dirty="0" err="1"/>
              <a:t>lysophospholipids</a:t>
            </a:r>
            <a:r>
              <a:rPr lang="en-US" sz="2400" b="1" i="0" u="none" strike="noStrike" baseline="0" dirty="0"/>
              <a:t> are incorporated into molecular aggregates to form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mixed micelle</a:t>
            </a:r>
          </a:p>
          <a:p>
            <a:pPr algn="l"/>
            <a:r>
              <a:rPr lang="en-US" sz="2400" b="0" i="0" u="none" strike="noStrike" baseline="0" dirty="0"/>
              <a:t>The micelles are spherical particles with a hydrophilic exterior and hydrophobic interior core </a:t>
            </a:r>
          </a:p>
          <a:p>
            <a:pPr algn="l"/>
            <a:r>
              <a:rPr lang="en-US" sz="2400" b="0" i="0" u="none" strike="noStrike" baseline="0" dirty="0"/>
              <a:t>Due to their amphipathic nature,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bile salts </a:t>
            </a:r>
            <a:r>
              <a:rPr lang="en-US" sz="2400" b="0" i="0" u="none" strike="noStrike" baseline="0" dirty="0"/>
              <a:t>help to form micellar aggregates</a:t>
            </a:r>
          </a:p>
          <a:p>
            <a:pPr algn="l"/>
            <a:r>
              <a:rPr lang="en-US" sz="2400" b="0" i="0" u="none" strike="noStrike" baseline="0" dirty="0"/>
              <a:t>Micellar formation is essential for the absorption of fat-soluble vitamins such as vitamin A, </a:t>
            </a:r>
            <a:r>
              <a:rPr lang="en-US" sz="2400" b="0" i="0" u="none" strike="noStrike" baseline="0" dirty="0" smtClean="0"/>
              <a:t>D, E </a:t>
            </a:r>
            <a:r>
              <a:rPr lang="en-US" sz="2400" b="0" i="0" u="none" strike="noStrike" baseline="0" dirty="0"/>
              <a:t>and </a:t>
            </a:r>
            <a:r>
              <a:rPr lang="en-US" sz="2400" b="0" i="0" u="none" strike="noStrike" baseline="0" dirty="0" smtClean="0"/>
              <a:t>K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1AC7F40-A895-4A9C-8159-D32069E01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554" y="-16875"/>
            <a:ext cx="3898446" cy="264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7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85B15F-9974-4ADE-AE9D-E85126B0F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4" y="0"/>
            <a:ext cx="10162066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Re-esterification Inside the Mucosal Cell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421C66-7DBC-4BF2-ACDD-C7A2DC995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5" y="1094300"/>
            <a:ext cx="4505948" cy="5666718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Once inside the intestinal mucosal </a:t>
            </a:r>
            <a:r>
              <a:rPr lang="en-US" sz="2400" b="0" i="0" u="none" strike="noStrike" baseline="0" dirty="0" smtClean="0"/>
              <a:t>cells, </a:t>
            </a:r>
            <a:r>
              <a:rPr lang="en-US" sz="2400" b="0" i="0" u="none" strike="noStrike" baseline="0" dirty="0"/>
              <a:t>the long chain fatty acids are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re-esterified to form triacylglycerols</a:t>
            </a:r>
          </a:p>
          <a:p>
            <a:pPr algn="l"/>
            <a:r>
              <a:rPr lang="en-US" sz="2400" b="0" i="0" u="none" strike="noStrike" baseline="0" dirty="0"/>
              <a:t>The fatty acids are first activated to fatty </a:t>
            </a:r>
            <a:r>
              <a:rPr lang="en-US" sz="2400" b="0" i="0" u="none" strike="noStrike" baseline="0" dirty="0" smtClean="0"/>
              <a:t>acyl-CoA </a:t>
            </a:r>
            <a:r>
              <a:rPr lang="en-US" sz="2400" b="0" i="0" u="none" strike="noStrike" baseline="0" dirty="0"/>
              <a:t>by the enzyme,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acyl CoA synthetase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0" i="0" u="none" strike="noStrike" baseline="0" dirty="0" err="1">
                <a:solidFill>
                  <a:srgbClr val="FF0000"/>
                </a:solidFill>
              </a:rPr>
              <a:t>thiokinase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  <a:p>
            <a:pPr algn="l"/>
            <a:r>
              <a:rPr lang="en-US" sz="2400" b="0" i="0" u="none" strike="noStrike" baseline="0" dirty="0"/>
              <a:t>This needs lysis of two high energy bonds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A33A48D-FA2D-48A2-BF7A-6946E0442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0" y="809337"/>
            <a:ext cx="7905750" cy="604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B8CDE2-787D-4672-94EB-3F7DBACFA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288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Chylomicrons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EA3053-F7AA-43FA-B14A-31DB197C2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01070"/>
            <a:ext cx="3796145" cy="5856929"/>
          </a:xfrm>
        </p:spPr>
        <p:txBody>
          <a:bodyPr>
            <a:normAutofit/>
          </a:bodyPr>
          <a:lstStyle/>
          <a:p>
            <a:pPr algn="l"/>
            <a:r>
              <a:rPr lang="en-US" sz="2000" b="0" i="0" u="none" strike="noStrike" baseline="0" dirty="0"/>
              <a:t>The TAG, cholesterol ester and phospholipid molecules along with apoproteins B48, and apo-A are incorporated </a:t>
            </a:r>
            <a:r>
              <a:rPr lang="sr-Latn-RS" sz="2000" b="0" i="0" u="none" strike="noStrike" baseline="0" dirty="0"/>
              <a:t>into </a:t>
            </a:r>
            <a:r>
              <a:rPr lang="sr-Latn-RS" sz="2000" b="1" i="0" u="none" strike="noStrike" baseline="0" dirty="0">
                <a:solidFill>
                  <a:srgbClr val="FF0000"/>
                </a:solidFill>
              </a:rPr>
              <a:t>chylomicrons</a:t>
            </a:r>
            <a:endParaRPr lang="en-US" sz="20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000" b="0" i="0" u="none" strike="noStrike" baseline="0" dirty="0"/>
              <a:t>The chyle (milky fluid)</a:t>
            </a:r>
            <a:r>
              <a:rPr lang="en-US" sz="2000" b="0" i="0" u="none" strike="noStrike" baseline="0" dirty="0"/>
              <a:t> from the intestinal mucosal cells loaded with chylomicrons are transported through the lacteals </a:t>
            </a:r>
            <a:r>
              <a:rPr lang="en-US" sz="2000" b="0" i="0" u="sng" strike="noStrike" baseline="0" dirty="0"/>
              <a:t>into the thoracic duct and then emptied into systemic circulation</a:t>
            </a:r>
          </a:p>
          <a:p>
            <a:pPr algn="l"/>
            <a:r>
              <a:rPr lang="en-US" sz="2000" b="1" i="0" u="none" strike="noStrike" baseline="0" dirty="0">
                <a:solidFill>
                  <a:srgbClr val="FF0000"/>
                </a:solidFill>
              </a:rPr>
              <a:t>Short chain </a:t>
            </a:r>
            <a:r>
              <a:rPr lang="en-US" sz="2000" b="0" i="0" u="none" strike="noStrike" baseline="0" dirty="0"/>
              <a:t>fatty acids (SCFA) (seen in milk, butter, ghee) and </a:t>
            </a:r>
            <a:r>
              <a:rPr lang="en-US" sz="2000" b="1" i="0" u="none" strike="noStrike" baseline="0" dirty="0">
                <a:solidFill>
                  <a:srgbClr val="FF0000"/>
                </a:solidFill>
              </a:rPr>
              <a:t>medium chain </a:t>
            </a:r>
            <a:r>
              <a:rPr lang="en-US" sz="2000" b="0" i="0" u="none" strike="noStrike" baseline="0" dirty="0"/>
              <a:t>fatty acids (MCFA) (in coconut oil and mother's milk) do not need </a:t>
            </a:r>
            <a:r>
              <a:rPr lang="sr-Latn-RS" sz="2000" b="0" i="0" u="none" strike="noStrike" baseline="0" dirty="0"/>
              <a:t>re-esterification</a:t>
            </a:r>
            <a:endParaRPr lang="sr-Latn-R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8F546BC-76C7-439E-A554-D95ABB8E1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861" y="19050"/>
            <a:ext cx="8259139" cy="681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6CA2CB-3966-4B79-8E6C-00B2ACEE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Fate of Chylomicrons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CC6A77B-48C3-483E-9227-FF9FA91C7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86" y="1018033"/>
            <a:ext cx="8755087" cy="583996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400" b="0" i="0" u="none" strike="noStrike" baseline="0" dirty="0"/>
              <a:t>The absorbed (exogenous) </a:t>
            </a:r>
            <a:r>
              <a:rPr lang="en-US" sz="2400" b="0" i="0" u="none" strike="noStrike" baseline="0" dirty="0" err="1" smtClean="0"/>
              <a:t>triacylglycerols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are transported in blood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chylomicrons</a:t>
            </a:r>
            <a:endParaRPr lang="en-US" sz="240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They are taken up by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adipose tissue, skeletal 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muscle, heart</a:t>
            </a:r>
            <a:r>
              <a:rPr lang="en-US" sz="2400" b="0" i="0" u="none" strike="noStrike" dirty="0" smtClean="0">
                <a:solidFill>
                  <a:srgbClr val="FF0000"/>
                </a:solidFill>
              </a:rPr>
              <a:t> muscle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and </a:t>
            </a:r>
            <a:r>
              <a:rPr lang="en-US" sz="2400" b="0" i="0" u="none" strike="noStrike" baseline="0" dirty="0" smtClean="0">
                <a:solidFill>
                  <a:srgbClr val="FF0000"/>
                </a:solidFill>
              </a:rPr>
              <a:t>liver</a:t>
            </a:r>
          </a:p>
          <a:p>
            <a:r>
              <a:rPr lang="en-US" sz="2400" dirty="0"/>
              <a:t>At these sites, </a:t>
            </a:r>
            <a:r>
              <a:rPr lang="en-US" sz="2400" b="1" dirty="0">
                <a:solidFill>
                  <a:srgbClr val="FF0000"/>
                </a:solidFill>
              </a:rPr>
              <a:t>lipoprotein lipase (LPL</a:t>
            </a:r>
            <a:r>
              <a:rPr lang="en-US" sz="2400" dirty="0"/>
              <a:t>), an enzyme located on the endothelial surface of capillaries, hydrolyzes the </a:t>
            </a:r>
            <a:r>
              <a:rPr lang="en-US" sz="2400" dirty="0" err="1" smtClean="0"/>
              <a:t>triacylglycerols</a:t>
            </a:r>
            <a:r>
              <a:rPr lang="en-US" sz="2400" dirty="0" smtClean="0"/>
              <a:t> </a:t>
            </a:r>
            <a:r>
              <a:rPr lang="en-US" sz="2400" dirty="0"/>
              <a:t>in the chylomicrons into free fatty acids and </a:t>
            </a:r>
            <a:r>
              <a:rPr lang="en-US" sz="2400" dirty="0" smtClean="0"/>
              <a:t>glycerol</a:t>
            </a:r>
          </a:p>
          <a:p>
            <a:r>
              <a:rPr lang="en-US" sz="2400" dirty="0"/>
              <a:t>The free fatty acids can be taken up by nearby cells and used for energy or stored as fat in adipose </a:t>
            </a:r>
            <a:r>
              <a:rPr lang="en-US" sz="2400" dirty="0" smtClean="0"/>
              <a:t>tissue</a:t>
            </a:r>
          </a:p>
          <a:p>
            <a:r>
              <a:rPr lang="en-US" sz="2400" dirty="0"/>
              <a:t>After most of their </a:t>
            </a:r>
            <a:r>
              <a:rPr lang="en-US" sz="2400" dirty="0" err="1" smtClean="0"/>
              <a:t>triacylglycerols</a:t>
            </a:r>
            <a:r>
              <a:rPr lang="en-US" sz="2400" dirty="0" smtClean="0"/>
              <a:t> </a:t>
            </a:r>
            <a:r>
              <a:rPr lang="en-US" sz="2400" dirty="0"/>
              <a:t>content is delivered to peripheral tissues, the chylomicrons shrink and become </a:t>
            </a:r>
            <a:r>
              <a:rPr lang="en-US" sz="2400" b="1" dirty="0"/>
              <a:t>chylomicron </a:t>
            </a:r>
            <a:r>
              <a:rPr lang="en-US" sz="2400" b="1" dirty="0" smtClean="0"/>
              <a:t>remnants </a:t>
            </a:r>
            <a:r>
              <a:rPr lang="en-US" sz="2400" dirty="0" smtClean="0"/>
              <a:t>and go back to the liver</a:t>
            </a:r>
          </a:p>
          <a:p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During states of starvation, triacylglycerols in adipose tissue are hydrolyzed to produce </a:t>
            </a:r>
            <a:r>
              <a:rPr lang="en-US" sz="2400" b="1" i="0" u="none" strike="noStrike" baseline="0" dirty="0"/>
              <a:t>free fatty acids</a:t>
            </a:r>
            <a:endParaRPr lang="en-US" sz="2400" dirty="0"/>
          </a:p>
          <a:p>
            <a:pPr algn="l"/>
            <a:r>
              <a:rPr lang="en-US" sz="2400" b="0" i="0" u="none" strike="noStrike" baseline="0" dirty="0"/>
              <a:t>In the blood, they are transported, complexed with albumin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FEC4421-CF41-4875-ADED-D7F89A343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255" y="0"/>
            <a:ext cx="3592945" cy="272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3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ECA0B1-E582-4A1A-B0C4-15F1EA208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-914"/>
            <a:ext cx="8777173" cy="101803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BETA OXIDATION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59F98E-3666-4A47-8F53-0DFC66195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5532"/>
            <a:ext cx="3762375" cy="5952468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2400" b="0" i="0" u="none" strike="noStrike" baseline="0" dirty="0"/>
              <a:t>This process is known as beta-oxidation, because the oxidation and splitting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two carbon </a:t>
            </a:r>
            <a:r>
              <a:rPr lang="en-US" sz="2400" b="0" i="0" u="none" strike="noStrike" baseline="0" dirty="0"/>
              <a:t>units occur at the </a:t>
            </a:r>
            <a:r>
              <a:rPr lang="sr-Latn-RS" sz="2400" b="0" i="0" u="none" strike="noStrike" baseline="0" dirty="0"/>
              <a:t>beta-carbon </a:t>
            </a:r>
            <a:r>
              <a:rPr lang="sr-Latn-RS" sz="2400" b="0" i="0" u="none" strike="noStrike" baseline="0" dirty="0" smtClean="0"/>
              <a:t>atom</a:t>
            </a:r>
            <a:endParaRPr lang="en-US" sz="2400" dirty="0"/>
          </a:p>
          <a:p>
            <a:pPr algn="l"/>
            <a:r>
              <a:rPr lang="en-US" sz="1867" b="0" i="0" u="none" strike="noStrike" baseline="0" dirty="0" smtClean="0"/>
              <a:t>The </a:t>
            </a:r>
            <a:r>
              <a:rPr lang="en-US" sz="1867" b="0" i="0" u="none" strike="noStrike" baseline="0" dirty="0"/>
              <a:t>oxidation of the hydrocarbon chain occurs by a sequential cleavage of two carbon atoms (</a:t>
            </a:r>
            <a:r>
              <a:rPr lang="en-US" sz="1867" b="0" i="0" u="none" strike="noStrike" baseline="0" dirty="0">
                <a:solidFill>
                  <a:srgbClr val="FF0000"/>
                </a:solidFill>
              </a:rPr>
              <a:t>Fray </a:t>
            </a:r>
            <a:r>
              <a:rPr lang="sr-Latn-RS" sz="1867" b="0" i="0" u="none" strike="noStrike" baseline="0" dirty="0">
                <a:solidFill>
                  <a:srgbClr val="FF0000"/>
                </a:solidFill>
              </a:rPr>
              <a:t>Knoop, 1904</a:t>
            </a:r>
            <a:r>
              <a:rPr lang="sr-Latn-RS" sz="1867" b="0" i="0" u="none" strike="noStrike" baseline="0" dirty="0" smtClean="0"/>
              <a:t>)</a:t>
            </a:r>
            <a:endParaRPr lang="sr-Cyrl-RS" sz="1867" b="0" i="0" u="none" strike="noStrike" baseline="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Mobilization </a:t>
            </a:r>
            <a:r>
              <a:rPr lang="en-US" sz="2400" dirty="0"/>
              <a:t>of Fatty Acids from Stored </a:t>
            </a:r>
            <a:r>
              <a:rPr lang="en-US" sz="2400" dirty="0" err="1"/>
              <a:t>Triаcylglycerols</a:t>
            </a:r>
            <a:r>
              <a:rPr lang="en-US" sz="2400" dirty="0"/>
              <a:t> (Lipolysis</a:t>
            </a:r>
            <a:r>
              <a:rPr lang="en-US" sz="2400" dirty="0" smtClean="0"/>
              <a:t>)</a:t>
            </a:r>
          </a:p>
          <a:p>
            <a:pPr marL="457200" indent="-457200">
              <a:buAutoNum type="arabicPeriod"/>
            </a:pPr>
            <a:r>
              <a:rPr lang="sr-Latn-RS" sz="2400" dirty="0"/>
              <a:t>Activation of fatty </a:t>
            </a:r>
            <a:r>
              <a:rPr lang="sr-Latn-RS" sz="2400" dirty="0" smtClean="0"/>
              <a:t>acids</a:t>
            </a:r>
            <a:r>
              <a:rPr lang="en-US" sz="2400" dirty="0"/>
              <a:t>: Fatty acid + ATP → Acyl-CoA (via the enzyme </a:t>
            </a:r>
            <a:r>
              <a:rPr lang="en-US" sz="2400" b="1" dirty="0"/>
              <a:t>fatty acyl-CoA </a:t>
            </a:r>
            <a:r>
              <a:rPr lang="en-US" sz="2400" b="1" dirty="0" err="1"/>
              <a:t>synthetase</a:t>
            </a:r>
            <a:r>
              <a:rPr lang="en-US" sz="2400" dirty="0" smtClean="0"/>
              <a:t>) </a:t>
            </a:r>
          </a:p>
          <a:p>
            <a:pPr marL="457200" indent="-457200">
              <a:buAutoNum type="arabicPeriod"/>
            </a:pPr>
            <a:r>
              <a:rPr lang="en-US" sz="2400" dirty="0"/>
              <a:t>Transport of Fatty Acids into Cells and Mitochondria: </a:t>
            </a:r>
            <a:r>
              <a:rPr lang="en-US" sz="2400" b="1" dirty="0"/>
              <a:t>Carnitine </a:t>
            </a:r>
            <a:r>
              <a:rPr lang="en-US" sz="2400" b="1" dirty="0" smtClean="0"/>
              <a:t>Shuttle</a:t>
            </a:r>
          </a:p>
          <a:p>
            <a:pPr marL="457200" indent="-457200">
              <a:buAutoNum type="arabicPeriod"/>
            </a:pPr>
            <a:r>
              <a:rPr lang="sr-Latn-RS" sz="2400" b="1" dirty="0"/>
              <a:t>Beta-Oxidation</a:t>
            </a:r>
            <a:r>
              <a:rPr lang="sr-Latn-RS" sz="2400" dirty="0"/>
              <a:t> (Fatty Acid Oxidation)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5150184-37D4-49DC-B20F-900526914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94" y="914768"/>
            <a:ext cx="8308850" cy="595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B76624-7BFD-4C08-9B58-D8FC12419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52807"/>
            <a:ext cx="7951694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Preparative Step 1: Activation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8B7295-3F98-4B49-BFE2-04F2EC4D7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709" y="1894400"/>
            <a:ext cx="7822091" cy="4963600"/>
          </a:xfrm>
        </p:spPr>
        <p:txBody>
          <a:bodyPr>
            <a:normAutofit/>
          </a:bodyPr>
          <a:lstStyle/>
          <a:p>
            <a:pPr algn="l"/>
            <a:r>
              <a:rPr lang="en-US" sz="2200" b="0" i="0" u="none" strike="noStrike" baseline="0" dirty="0"/>
              <a:t>Fatty acids are activated to their co-enzyme A (CoA) derivative</a:t>
            </a:r>
          </a:p>
          <a:p>
            <a:pPr algn="l"/>
            <a:r>
              <a:rPr lang="en-US" sz="2200" b="0" i="0" u="none" strike="noStrike" baseline="0" dirty="0"/>
              <a:t>This activation is taking place in 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cytoplasm</a:t>
            </a:r>
          </a:p>
          <a:p>
            <a:pPr algn="l"/>
            <a:r>
              <a:rPr lang="sr-Latn-RS" sz="2200" b="1" i="0" u="sng" strike="noStrike" baseline="0" dirty="0">
                <a:solidFill>
                  <a:srgbClr val="FF0000"/>
                </a:solidFill>
              </a:rPr>
              <a:t>Two</a:t>
            </a:r>
            <a:r>
              <a:rPr lang="en-US" sz="2200" b="1" i="0" u="sng" strike="noStrike" baseline="0" dirty="0">
                <a:solidFill>
                  <a:srgbClr val="FF0000"/>
                </a:solidFill>
              </a:rPr>
              <a:t> high energy </a:t>
            </a:r>
            <a:r>
              <a:rPr lang="en-US" sz="2200" b="1" i="0" u="sng" strike="noStrike" baseline="0" dirty="0" smtClean="0">
                <a:solidFill>
                  <a:srgbClr val="FF0000"/>
                </a:solidFill>
              </a:rPr>
              <a:t>bonds from ATP </a:t>
            </a:r>
            <a:r>
              <a:rPr lang="en-US" sz="2200" b="0" i="0" u="none" strike="noStrike" baseline="0" dirty="0"/>
              <a:t>are utilized in this reaction</a:t>
            </a:r>
          </a:p>
          <a:p>
            <a:pPr algn="l"/>
            <a:r>
              <a:rPr lang="en-US" sz="2200" b="0" i="0" u="none" strike="noStrike" baseline="0" dirty="0"/>
              <a:t>The enzyme is a </a:t>
            </a:r>
            <a:r>
              <a:rPr lang="en-US" sz="2200" b="1" i="0" u="none" strike="noStrike" baseline="0" dirty="0" err="1">
                <a:solidFill>
                  <a:srgbClr val="FF0000"/>
                </a:solidFill>
              </a:rPr>
              <a:t>thiokinase</a:t>
            </a:r>
            <a:r>
              <a:rPr lang="en-US" sz="2200" b="1" i="0" u="none" strike="noStrike" baseline="0" dirty="0"/>
              <a:t> </a:t>
            </a:r>
            <a:r>
              <a:rPr lang="en-US" sz="2200" b="0" i="0" u="none" strike="noStrike" baseline="0" dirty="0"/>
              <a:t>or fatty </a:t>
            </a:r>
            <a:r>
              <a:rPr lang="en-US" sz="2200" b="1" i="0" u="sng" strike="noStrike" baseline="0" dirty="0">
                <a:solidFill>
                  <a:srgbClr val="FF0000"/>
                </a:solidFill>
              </a:rPr>
              <a:t>acyl CoA </a:t>
            </a:r>
            <a:r>
              <a:rPr lang="sr-Latn-RS" sz="2200" b="1" i="0" u="sng" strike="noStrike" baseline="0" dirty="0" smtClean="0">
                <a:solidFill>
                  <a:srgbClr val="FF0000"/>
                </a:solidFill>
              </a:rPr>
              <a:t>synthetase</a:t>
            </a:r>
            <a:endParaRPr lang="en-US" sz="2200" i="0" strike="noStrike" baseline="0" dirty="0" smtClean="0">
              <a:solidFill>
                <a:srgbClr val="FF0000"/>
              </a:solidFill>
            </a:endParaRPr>
          </a:p>
          <a:p>
            <a:r>
              <a:rPr lang="en-US" sz="2200" b="1" dirty="0"/>
              <a:t>Fatty acid + ATP → Acyl-CoA (via the enzyme fatty acyl-CoA </a:t>
            </a:r>
            <a:r>
              <a:rPr lang="en-US" sz="2200" b="1" dirty="0" err="1"/>
              <a:t>synthetase</a:t>
            </a:r>
            <a:r>
              <a:rPr lang="en-US" sz="2200" b="1" dirty="0"/>
              <a:t>)</a:t>
            </a:r>
            <a:endParaRPr lang="en-US" sz="2200" b="1" i="0" strike="noStrike" baseline="0" dirty="0"/>
          </a:p>
          <a:p>
            <a:pPr algn="l"/>
            <a:r>
              <a:rPr lang="en-US" sz="2200" b="0" i="0" u="none" strike="noStrike" baseline="0" dirty="0"/>
              <a:t>Three different enzymes, one each for short chain, medium chain and long chain fatty acids have been identified</a:t>
            </a:r>
          </a:p>
          <a:p>
            <a:pPr algn="l"/>
            <a:r>
              <a:rPr lang="en-US" sz="2200" b="0" i="0" u="none" strike="noStrike" baseline="0" dirty="0"/>
              <a:t>Small chain fatty acids may also be activated by </a:t>
            </a:r>
            <a:r>
              <a:rPr lang="sr-Latn-RS" sz="2200" b="0" i="0" u="none" strike="noStrike" baseline="0" dirty="0">
                <a:solidFill>
                  <a:srgbClr val="FF0000"/>
                </a:solidFill>
              </a:rPr>
              <a:t>thiophorase</a:t>
            </a:r>
            <a:r>
              <a:rPr lang="sr-Latn-RS" sz="2200" b="0" i="0" u="none" strike="noStrike" baseline="0" dirty="0"/>
              <a:t> enzyme, using </a:t>
            </a:r>
            <a:r>
              <a:rPr lang="sr-Latn-RS" sz="2200" b="0" i="0" u="none" strike="noStrike" baseline="0" dirty="0">
                <a:solidFill>
                  <a:srgbClr val="FF0000"/>
                </a:solidFill>
              </a:rPr>
              <a:t>succinyl </a:t>
            </a:r>
            <a:r>
              <a:rPr lang="sr-Latn-RS" sz="2200" b="0" i="0" u="none" strike="noStrike" baseline="0" dirty="0" smtClean="0">
                <a:solidFill>
                  <a:srgbClr val="FF0000"/>
                </a:solidFill>
              </a:rPr>
              <a:t>CoA</a:t>
            </a:r>
            <a:r>
              <a:rPr lang="en-US" sz="2200" b="0" i="0" u="none" strike="noStrike" baseline="0" dirty="0" smtClean="0">
                <a:solidFill>
                  <a:srgbClr val="FF0000"/>
                </a:solidFill>
              </a:rPr>
              <a:t> (in liver)</a:t>
            </a:r>
            <a:endParaRPr lang="sr-Latn-RS" sz="22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77E60C8-68C4-42A2-9DDD-E7D362D15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706" y="-89647"/>
            <a:ext cx="4077269" cy="694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452338-43E6-49CE-989F-945DF29A8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4" y="91735"/>
            <a:ext cx="10767048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Preparative Step 2: Role of </a:t>
            </a:r>
            <a:r>
              <a:rPr lang="en-US" b="1" dirty="0" smtClean="0">
                <a:solidFill>
                  <a:schemeClr val="tx1"/>
                </a:solidFill>
              </a:rPr>
              <a:t>Carnitine Shuttle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5AC771-0C80-4E1F-A4CA-85B7F54A4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21" y="1109768"/>
            <a:ext cx="4282104" cy="574823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Fatty acids are activated in the cytoplasm; but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beta oxidation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is in mitochondria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400" b="0" i="0" u="none" strike="noStrike" baseline="0" dirty="0"/>
              <a:t>The</a:t>
            </a:r>
            <a:r>
              <a:rPr lang="en-US" sz="2400" b="0" i="0" u="none" strike="noStrike" baseline="0" dirty="0"/>
              <a:t> long chain fatty acyl CoA cannot pass through the inner </a:t>
            </a:r>
            <a:r>
              <a:rPr lang="sr-Latn-RS" sz="2400" b="0" i="0" u="none" strike="noStrike" baseline="0" dirty="0"/>
              <a:t>mitochondrial membran</a:t>
            </a:r>
            <a:r>
              <a:rPr lang="en-US" sz="2400" b="0" i="0" u="none" strike="noStrike" baseline="0" dirty="0"/>
              <a:t>e</a:t>
            </a:r>
            <a:endParaRPr lang="en-US" sz="2400" dirty="0"/>
          </a:p>
          <a:p>
            <a:pPr algn="l"/>
            <a:r>
              <a:rPr lang="sr-Latn-RS" sz="2400" b="0" i="0" u="none" strike="noStrike" baseline="0" dirty="0"/>
              <a:t>Therefore a transporter, </a:t>
            </a:r>
            <a:r>
              <a:rPr lang="sr-Latn-RS" sz="2400" b="1" i="0" u="sng" strike="noStrike" baseline="0" dirty="0"/>
              <a:t>carnitine</a:t>
            </a:r>
            <a:r>
              <a:rPr lang="en-US" sz="2400" b="0" i="0" u="none" strike="noStrike" baseline="0" dirty="0"/>
              <a:t> is involved in transfer of fatty acids</a:t>
            </a:r>
          </a:p>
          <a:p>
            <a:pPr algn="l"/>
            <a:r>
              <a:rPr lang="en-US" sz="2400" b="0" i="0" u="none" strike="noStrike" baseline="0" dirty="0"/>
              <a:t>It is synthesized from </a:t>
            </a:r>
            <a:r>
              <a:rPr lang="en-US" sz="2400" b="0" i="0" u="sng" strike="noStrike" baseline="0" dirty="0"/>
              <a:t>lysine</a:t>
            </a:r>
            <a:r>
              <a:rPr lang="en-US" sz="2400" b="0" i="0" u="none" strike="noStrike" baseline="0" dirty="0"/>
              <a:t> and </a:t>
            </a:r>
            <a:r>
              <a:rPr lang="en-US" sz="2400" b="0" i="0" u="sng" strike="noStrike" baseline="0" dirty="0"/>
              <a:t>methionine</a:t>
            </a:r>
            <a:r>
              <a:rPr lang="en-US" sz="2400" b="0" i="0" u="none" strike="noStrike" baseline="0" dirty="0"/>
              <a:t> in liver </a:t>
            </a:r>
            <a:r>
              <a:rPr lang="sr-Latn-RS" sz="2400" b="0" i="0" u="none" strike="noStrike" baseline="0" dirty="0"/>
              <a:t>and kidney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FA5E61E-D35C-4D61-BCF2-071305333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425" y="2476500"/>
            <a:ext cx="8118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460263-7C35-4B9A-B794-FCD9E4E5D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8885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Preparative Step 3: Carnitine Acyl Transferase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C2F9FC-F768-4E87-8B1E-00735BB8B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471179"/>
            <a:ext cx="3648365" cy="5386821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enzyme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carnitine acyl transferase-I (CAT-I) </a:t>
            </a:r>
            <a:r>
              <a:rPr lang="en-US" sz="2400" b="0" i="0" u="none" strike="noStrike" baseline="0" dirty="0"/>
              <a:t>will transfer the fatty acyl group to the hydroxyl group of carnitine to form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acyl carnitine </a:t>
            </a:r>
          </a:p>
          <a:p>
            <a:pPr algn="l"/>
            <a:r>
              <a:rPr lang="en-US" sz="2400" b="0" i="0" u="none" strike="noStrike" baseline="0" dirty="0"/>
              <a:t>The reaction occurs on the cytosolic side of </a:t>
            </a:r>
            <a:r>
              <a:rPr lang="en-US" sz="2400" dirty="0" smtClean="0"/>
              <a:t>out</a:t>
            </a:r>
            <a:r>
              <a:rPr lang="en-US" sz="2400" b="0" i="0" u="none" strike="noStrike" baseline="0" dirty="0" smtClean="0"/>
              <a:t>er </a:t>
            </a:r>
            <a:r>
              <a:rPr lang="en-US" sz="2400" b="0" i="0" u="none" strike="noStrike" baseline="0" dirty="0"/>
              <a:t>mitochondrial </a:t>
            </a:r>
            <a:r>
              <a:rPr lang="sr-Latn-RS" sz="2400" b="0" i="0" u="none" strike="noStrike" baseline="0" dirty="0" smtClean="0"/>
              <a:t>membrane</a:t>
            </a:r>
            <a:endParaRPr lang="en-US" sz="2400" b="0" i="0" u="none" strike="noStrike" baseline="0" dirty="0" smtClean="0"/>
          </a:p>
          <a:p>
            <a:pPr algn="l"/>
            <a:r>
              <a:rPr lang="en-US" sz="2400" b="1" dirty="0" smtClean="0"/>
              <a:t>Inhibited by </a:t>
            </a:r>
            <a:r>
              <a:rPr lang="en-US" sz="2400" b="1" dirty="0" err="1" smtClean="0"/>
              <a:t>malonyl</a:t>
            </a:r>
            <a:r>
              <a:rPr lang="en-US" sz="2400" b="1" dirty="0" smtClean="0"/>
              <a:t>-CoA</a:t>
            </a:r>
            <a:endParaRPr lang="sr-Latn-R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9B51FCF-4ABF-4ECB-87CB-6F03713B8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0" y="2140101"/>
            <a:ext cx="8741923" cy="471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35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77C7AA-37D1-4123-BCE3-8A21B2A33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126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Preparative Step 4: Translocase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1660DF7-170C-47D5-A608-EC62C75C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200151"/>
            <a:ext cx="3934691" cy="5657850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A </a:t>
            </a:r>
            <a:r>
              <a:rPr lang="en-US" sz="2400" b="0" i="0" u="none" strike="noStrike" baseline="0" dirty="0" smtClean="0"/>
              <a:t>protein/enzyme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translocase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will carry the acyl carnitine across the membrane to the matrix of mitochondria</a:t>
            </a:r>
          </a:p>
          <a:p>
            <a:pPr algn="l"/>
            <a:r>
              <a:rPr lang="en-US" sz="2400" b="0" i="0" u="none" strike="noStrike" baseline="0" dirty="0"/>
              <a:t>On the matrix side of the </a:t>
            </a:r>
            <a:r>
              <a:rPr lang="en-US" sz="2400" i="0" u="none" strike="noStrike" baseline="0" dirty="0"/>
              <a:t>membrane another enzyme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carnitine acyl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 transferase-II (CAT-II)</a:t>
            </a:r>
            <a:r>
              <a:rPr lang="en-US" sz="2400" b="0" i="0" u="none" strike="noStrike" baseline="0" dirty="0"/>
              <a:t> will transfer the acyl group back to </a:t>
            </a:r>
            <a:r>
              <a:rPr lang="en-US" sz="2400" dirty="0"/>
              <a:t>C</a:t>
            </a:r>
            <a:r>
              <a:rPr lang="sr-Latn-RS" sz="2400" b="0" i="0" u="none" strike="noStrike" baseline="0" dirty="0" smtClean="0"/>
              <a:t>o-enzyme </a:t>
            </a:r>
            <a:r>
              <a:rPr lang="sr-Latn-RS" sz="2400" b="0" i="0" u="none" strike="noStrike" baseline="0" dirty="0"/>
              <a:t>A </a:t>
            </a:r>
            <a:r>
              <a:rPr lang="sr-Latn-RS" sz="2400" b="0" i="0" u="none" strike="noStrike" baseline="0" dirty="0" smtClean="0"/>
              <a:t>molecule</a:t>
            </a:r>
            <a:r>
              <a:rPr lang="en-US" sz="2400" b="0" i="0" u="none" strike="noStrike" baseline="0" dirty="0" smtClean="0"/>
              <a:t> </a:t>
            </a:r>
          </a:p>
          <a:p>
            <a:pPr algn="l"/>
            <a:r>
              <a:rPr lang="sr-Latn-RS" sz="2400" b="0" i="0" u="none" strike="noStrike" baseline="0" dirty="0" smtClean="0"/>
              <a:t>Carnitine </a:t>
            </a:r>
            <a:r>
              <a:rPr lang="sr-Latn-RS" sz="2400" b="0" i="0" u="none" strike="noStrike" baseline="0" dirty="0"/>
              <a:t>is returned to</a:t>
            </a:r>
            <a:r>
              <a:rPr lang="en-US" sz="2400" b="0" i="0" u="none" strike="noStrike" baseline="0" dirty="0"/>
              <a:t> the cytosolic side by the translocase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BCEB7E8-B49D-41BD-87E9-17D610A39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09" y="1809750"/>
            <a:ext cx="8576191" cy="498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1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find: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Marks’ BMB: </a:t>
            </a:r>
          </a:p>
          <a:p>
            <a:pPr lvl="1"/>
            <a:r>
              <a:rPr lang="en-US" dirty="0" smtClean="0"/>
              <a:t>Sc4 Ch23 (</a:t>
            </a:r>
            <a:r>
              <a:rPr lang="en-US" dirty="0" err="1" smtClean="0"/>
              <a:t>Pg</a:t>
            </a:r>
            <a:r>
              <a:rPr lang="en-US" dirty="0" smtClean="0"/>
              <a:t> 420-440)</a:t>
            </a:r>
          </a:p>
          <a:p>
            <a:pPr lvl="1"/>
            <a:r>
              <a:rPr lang="en-US" dirty="0" smtClean="0"/>
              <a:t>Sc6 </a:t>
            </a:r>
            <a:r>
              <a:rPr lang="en-US" dirty="0" err="1" smtClean="0"/>
              <a:t>Chs</a:t>
            </a:r>
            <a:r>
              <a:rPr lang="en-US" dirty="0" smtClean="0"/>
              <a:t> 32 (</a:t>
            </a:r>
            <a:r>
              <a:rPr lang="en-US" dirty="0" err="1" smtClean="0"/>
              <a:t>Pg</a:t>
            </a:r>
            <a:r>
              <a:rPr lang="en-US" dirty="0" smtClean="0"/>
              <a:t> 585-595) and 33 (</a:t>
            </a:r>
            <a:r>
              <a:rPr lang="en-US" dirty="0" err="1" smtClean="0"/>
              <a:t>Pg</a:t>
            </a:r>
            <a:r>
              <a:rPr lang="en-US" dirty="0" smtClean="0"/>
              <a:t> 596-620)</a:t>
            </a:r>
            <a:endParaRPr lang="sr-Cyrl-RS" dirty="0"/>
          </a:p>
          <a:p>
            <a:r>
              <a:rPr lang="en-US" dirty="0"/>
              <a:t>In </a:t>
            </a:r>
            <a:r>
              <a:rPr lang="en-US" dirty="0" smtClean="0"/>
              <a:t>Biochemistry</a:t>
            </a:r>
            <a:r>
              <a:rPr lang="en-US" baseline="30000" dirty="0" smtClean="0"/>
              <a:t> 4th</a:t>
            </a:r>
            <a:r>
              <a:rPr lang="sr-Cyrl-RS" baseline="30000" dirty="0" smtClean="0"/>
              <a:t> </a:t>
            </a:r>
            <a:r>
              <a:rPr lang="en-US" baseline="30000" dirty="0" err="1" smtClean="0"/>
              <a:t>ed</a:t>
            </a:r>
            <a:r>
              <a:rPr lang="en-US" dirty="0"/>
              <a:t> </a:t>
            </a:r>
            <a:r>
              <a:rPr lang="en-US" dirty="0" smtClean="0"/>
              <a:t>: Pt1 Ch8; Pt3 </a:t>
            </a:r>
            <a:r>
              <a:rPr lang="en-US" dirty="0" err="1" smtClean="0"/>
              <a:t>Chs</a:t>
            </a:r>
            <a:r>
              <a:rPr lang="en-US" dirty="0" smtClean="0"/>
              <a:t> 23 and 24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573F91-7006-4D79-B98F-AF0C2474A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239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Beta Oxidation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AD8F44-D6BB-4530-9C7D-E111A2C6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89771"/>
            <a:ext cx="6153150" cy="5834903"/>
          </a:xfrm>
        </p:spPr>
        <p:txBody>
          <a:bodyPr>
            <a:noAutofit/>
          </a:bodyPr>
          <a:lstStyle/>
          <a:p>
            <a:pPr algn="l"/>
            <a:r>
              <a:rPr lang="en-US" sz="220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next 4 reactions are sequentially repeated for complete </a:t>
            </a:r>
            <a:r>
              <a:rPr lang="sr-Latn-RS" sz="220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oxidation of fatty </a:t>
            </a:r>
            <a:r>
              <a:rPr lang="sr-Latn-RS" sz="220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acids</a:t>
            </a:r>
            <a:endParaRPr lang="en-US" sz="2200" i="0" u="none" strike="noStrike" baseline="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 dehydrogenase - 1. oxidation </a:t>
            </a:r>
          </a:p>
          <a:p>
            <a:pPr algn="l"/>
            <a:r>
              <a:rPr lang="en-US" sz="2200" b="1" i="0" u="none" strike="noStrike" baseline="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Enoyl</a:t>
            </a:r>
            <a:r>
              <a:rPr lang="en-US" sz="22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-CoA hydratase - hydration</a:t>
            </a:r>
          </a:p>
          <a:p>
            <a:pPr algn="l"/>
            <a:r>
              <a:rPr lang="en-US" sz="22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3-Hydroxyacyl-CoA dehydrogenase – 2. oxidation</a:t>
            </a:r>
          </a:p>
          <a:p>
            <a:pPr algn="l"/>
            <a:r>
              <a:rPr lang="en-US" sz="2200" b="1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</a:t>
            </a:r>
            <a:r>
              <a:rPr lang="en-US" sz="2200" b="1" i="0" u="none" strike="noStrike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transferase or Beta-</a:t>
            </a:r>
            <a:r>
              <a:rPr lang="en-US" sz="2200" b="1" i="0" u="none" strike="noStrik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ketothiolase</a:t>
            </a:r>
            <a:r>
              <a:rPr lang="en-US" sz="2200" b="1" i="0" u="none" strike="noStrike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2200" b="1" i="0" u="none" strike="noStrike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thiolysis</a:t>
            </a:r>
            <a:endParaRPr lang="en-US" sz="2200" b="1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one round of four metabolic steps, one acetyl CoA unit is split off and </a:t>
            </a:r>
            <a:r>
              <a:rPr lang="en-US" sz="2200" b="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acyl-CoA </a:t>
            </a:r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2 carbon atoms less is </a:t>
            </a:r>
            <a:r>
              <a:rPr lang="en-US" sz="2200" b="0" i="0" u="none" strike="noStrike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generated + acetyl-CoA</a:t>
            </a:r>
            <a:endParaRPr lang="en-US" sz="22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sr-Latn-R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would undergo</a:t>
            </a:r>
            <a:r>
              <a:rPr lang="en-U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same series of reactions again until the fatty acid is </a:t>
            </a:r>
            <a:r>
              <a:rPr lang="sr-Latn-RS" sz="2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completely oxidized</a:t>
            </a:r>
            <a:endParaRPr lang="sr-Latn-RS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762FF02-4591-4858-86E8-8F0B6260A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1" y="22240"/>
            <a:ext cx="6209629" cy="683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2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9ABAFE-3085-42B5-97A2-0C297039E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72760"/>
            <a:ext cx="7679106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1: FAD Linked Dehydrogenase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4F4EE2-26BD-45D6-8A4A-AD5847531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05609"/>
            <a:ext cx="7527635" cy="3866591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fatty </a:t>
            </a:r>
            <a:r>
              <a:rPr lang="en-US" sz="2400" b="0" i="0" u="none" strike="noStrike" baseline="0" dirty="0" smtClean="0"/>
              <a:t>acyl-CoA </a:t>
            </a:r>
            <a:r>
              <a:rPr lang="en-US" sz="2400" b="0" i="0" u="none" strike="noStrike" baseline="0" dirty="0"/>
              <a:t>is dehydrogenated to a </a:t>
            </a:r>
            <a:r>
              <a:rPr lang="en-US" sz="2400" b="0" i="0" u="none" strike="noStrike" baseline="0" dirty="0" smtClean="0"/>
              <a:t>trans-</a:t>
            </a:r>
            <a:r>
              <a:rPr lang="en-US" sz="2400" b="0" i="0" u="none" strike="noStrike" baseline="0" dirty="0" err="1" smtClean="0"/>
              <a:t>enoyl</a:t>
            </a:r>
            <a:r>
              <a:rPr lang="en-US" sz="2400" b="0" i="0" u="none" strike="noStrike" baseline="0" dirty="0" smtClean="0"/>
              <a:t>- </a:t>
            </a:r>
            <a:r>
              <a:rPr lang="en-US" sz="2400" b="0" i="0" u="none" strike="noStrike" baseline="0" dirty="0"/>
              <a:t>CoA with FAD accepting the hydrogen </a:t>
            </a:r>
            <a:r>
              <a:rPr lang="en-US" sz="2400" b="0" i="0" u="none" strike="noStrike" baseline="0" dirty="0" smtClean="0"/>
              <a:t>atoms </a:t>
            </a:r>
          </a:p>
          <a:p>
            <a:r>
              <a:rPr lang="en-US" sz="2400" dirty="0" smtClean="0"/>
              <a:t>A double bond is introduced </a:t>
            </a:r>
            <a:r>
              <a:rPr lang="en-US" sz="2400" dirty="0"/>
              <a:t>between </a:t>
            </a:r>
            <a:r>
              <a:rPr lang="en-US" sz="2400" b="0" i="0" u="none" strike="noStrike" baseline="0" dirty="0" smtClean="0"/>
              <a:t>alpha (2) and beta (3) carbon</a:t>
            </a:r>
          </a:p>
          <a:p>
            <a:r>
              <a:rPr lang="en-US" sz="2400" b="1" dirty="0"/>
              <a:t>FAD (</a:t>
            </a:r>
            <a:r>
              <a:rPr lang="en-US" sz="2400" b="1" dirty="0" err="1"/>
              <a:t>flavin</a:t>
            </a:r>
            <a:r>
              <a:rPr lang="en-US" sz="2400" b="1" dirty="0"/>
              <a:t> adenine dinucleotide) is reduced to FADH2</a:t>
            </a:r>
            <a:endParaRPr lang="en-US" sz="2400" b="1" i="0" u="none" strike="noStrike" baseline="0" dirty="0" smtClean="0"/>
          </a:p>
          <a:p>
            <a:pPr algn="l"/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FADH</a:t>
            </a:r>
            <a:r>
              <a:rPr lang="en-US" sz="2400" b="1" i="0" u="none" strike="noStrike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i="0" u="none" strike="noStrike" baseline="-25000" dirty="0" smtClean="0"/>
              <a:t> </a:t>
            </a:r>
            <a:r>
              <a:rPr lang="en-US" sz="2400" b="0" i="0" u="none" strike="noStrike" baseline="0" dirty="0"/>
              <a:t>when </a:t>
            </a:r>
            <a:r>
              <a:rPr lang="en-US" sz="2400" b="0" i="0" u="none" strike="noStrike" baseline="0" dirty="0" err="1"/>
              <a:t>oxidised</a:t>
            </a:r>
            <a:r>
              <a:rPr lang="en-US" sz="2400" b="0" i="0" u="none" strike="noStrike" baseline="0" dirty="0"/>
              <a:t> in electron transport chain will </a:t>
            </a:r>
            <a:r>
              <a:rPr lang="sr-Latn-RS" sz="2400" b="0" i="0" u="none" strike="noStrike" baseline="0" dirty="0"/>
              <a:t>produce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1.5 ATP </a:t>
            </a:r>
            <a:r>
              <a:rPr lang="sr-Latn-RS" sz="2400" b="0" i="0" u="none" strike="noStrike" baseline="0" dirty="0"/>
              <a:t>molecules</a:t>
            </a:r>
            <a:endParaRPr lang="sr-Latn-RS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56500" y="1898929"/>
            <a:ext cx="4635500" cy="4679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72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E6782B-D635-4870-B643-29FC6217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sz="1800" b="0" u="none" strike="noStrike" baseline="0" dirty="0">
                <a:solidFill>
                  <a:srgbClr val="007EC6"/>
                </a:solidFill>
                <a:latin typeface="Helvetica-Condensed-Oblique"/>
              </a:rPr>
              <a:t/>
            </a:r>
            <a:br>
              <a:rPr lang="sr-Latn-RS" sz="1800" b="0" u="none" strike="noStrike" baseline="0" dirty="0">
                <a:solidFill>
                  <a:srgbClr val="007EC6"/>
                </a:solidFill>
                <a:latin typeface="Helvetica-Condensed-Oblique"/>
              </a:rPr>
            </a:br>
            <a:r>
              <a:rPr lang="en-US" b="1" dirty="0" smtClean="0">
                <a:solidFill>
                  <a:schemeClr val="tx1"/>
                </a:solidFill>
                <a:latin typeface="Helvetica-Condensed-Oblique"/>
              </a:rPr>
              <a:t>BO </a:t>
            </a:r>
            <a:r>
              <a:rPr lang="sr-Latn-RS" sz="4800" b="1" u="none" strike="noStrike" baseline="0" dirty="0" smtClean="0">
                <a:solidFill>
                  <a:schemeClr val="tx1"/>
                </a:solidFill>
                <a:latin typeface="Helvetica-Condensed-Oblique"/>
              </a:rPr>
              <a:t>Step </a:t>
            </a:r>
            <a:r>
              <a:rPr lang="sr-Latn-RS" sz="4800" b="1" u="none" strike="noStrike" baseline="0" dirty="0">
                <a:solidFill>
                  <a:schemeClr val="tx1"/>
                </a:solidFill>
                <a:latin typeface="Helvetica-Condensed-Oblique"/>
              </a:rPr>
              <a:t>2: Hydration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A479B8-7969-41D4-AB90-B27C96C83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2464779"/>
            <a:ext cx="7153275" cy="4002696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>
                <a:solidFill>
                  <a:srgbClr val="000000"/>
                </a:solidFill>
              </a:rPr>
              <a:t>This is catalyzed by an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enoyl CoA hydratase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The trans-</a:t>
            </a:r>
            <a:r>
              <a:rPr lang="en-US" sz="2400" dirty="0" err="1">
                <a:solidFill>
                  <a:srgbClr val="000000"/>
                </a:solidFill>
              </a:rPr>
              <a:t>enoyl</a:t>
            </a:r>
            <a:r>
              <a:rPr lang="en-US" sz="2400" dirty="0">
                <a:solidFill>
                  <a:srgbClr val="000000"/>
                </a:solidFill>
              </a:rPr>
              <a:t>-CoA is hydrated by adding water to the double bond, resulting in the </a:t>
            </a:r>
            <a:r>
              <a:rPr lang="en-US" sz="2400" b="1" dirty="0">
                <a:solidFill>
                  <a:srgbClr val="000000"/>
                </a:solidFill>
              </a:rPr>
              <a:t>formation of L-3-hydroxyacyl-CoA</a:t>
            </a:r>
          </a:p>
          <a:p>
            <a:pPr lvl="1"/>
            <a:r>
              <a:rPr lang="en-US" sz="2400" b="0" i="0" u="none" strike="noStrike" baseline="0" dirty="0" smtClean="0">
                <a:solidFill>
                  <a:srgbClr val="000000"/>
                </a:solidFill>
              </a:rPr>
              <a:t>This </a:t>
            </a:r>
            <a:r>
              <a:rPr lang="en-US" sz="2400" b="0" i="0" u="none" strike="noStrike" baseline="0" dirty="0">
                <a:solidFill>
                  <a:srgbClr val="000000"/>
                </a:solidFill>
              </a:rPr>
              <a:t>step forms a beta-hydroxy fatty </a:t>
            </a:r>
            <a:r>
              <a:rPr lang="en-US" sz="2400" b="0" i="0" u="none" strike="noStrike" baseline="0" dirty="0" smtClean="0">
                <a:solidFill>
                  <a:srgbClr val="000000"/>
                </a:solidFill>
              </a:rPr>
              <a:t>acyl-CoA (introducing OH group on beta C and H on alpha C atom)</a:t>
            </a:r>
            <a:endParaRPr lang="en-US" sz="2400" b="0" i="0" u="none" strike="noStrike" baseline="0" dirty="0">
              <a:solidFill>
                <a:srgbClr val="000000"/>
              </a:solidFill>
            </a:endParaRPr>
          </a:p>
          <a:p>
            <a:r>
              <a:rPr lang="en-US" sz="2400" b="0" i="0" u="none" strike="noStrike" baseline="0" dirty="0">
                <a:solidFill>
                  <a:srgbClr val="000000"/>
                </a:solidFill>
              </a:rPr>
              <a:t>The </a:t>
            </a:r>
            <a:r>
              <a:rPr lang="en-US" sz="2400" b="1" i="0" u="none" strike="noStrike" baseline="0" dirty="0">
                <a:solidFill>
                  <a:srgbClr val="000000"/>
                </a:solidFill>
              </a:rPr>
              <a:t>L isomer </a:t>
            </a:r>
            <a:r>
              <a:rPr lang="en-US" sz="2400" b="0" i="0" u="none" strike="noStrike" baseline="0" dirty="0">
                <a:solidFill>
                  <a:srgbClr val="000000"/>
                </a:solidFill>
              </a:rPr>
              <a:t>alone is formed during the hydration of the trans double bond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32663" y="2085975"/>
            <a:ext cx="4859337" cy="4772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09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E3AEAF-C018-43B3-803E-CABD471F0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81996"/>
            <a:ext cx="8130988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3: NAD+ Dependent Dehydrogenase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2D7887-2635-4C99-A50A-9666E53D3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921164"/>
            <a:ext cx="7332662" cy="4936836"/>
          </a:xfrm>
        </p:spPr>
        <p:txBody>
          <a:bodyPr>
            <a:normAutofit/>
          </a:bodyPr>
          <a:lstStyle/>
          <a:p>
            <a:r>
              <a:rPr lang="en-US" sz="2400" dirty="0"/>
              <a:t>The 3-hydroxyacyl-CoA is then oxidized by </a:t>
            </a:r>
            <a:r>
              <a:rPr lang="en-US" sz="2400" b="1" dirty="0">
                <a:solidFill>
                  <a:srgbClr val="FF0000"/>
                </a:solidFill>
              </a:rPr>
              <a:t>3-hydroxyacyl-CoA dehydrogenase</a:t>
            </a:r>
            <a:r>
              <a:rPr lang="en-US" sz="2400" dirty="0"/>
              <a:t>, producing </a:t>
            </a:r>
            <a:r>
              <a:rPr lang="en-US" sz="2400" dirty="0" smtClean="0"/>
              <a:t>3-ketoacyl-CoA</a:t>
            </a:r>
          </a:p>
          <a:p>
            <a:pPr lvl="1"/>
            <a:r>
              <a:rPr lang="en-US" sz="2400" b="0" i="0" u="none" strike="noStrike" baseline="0" dirty="0" smtClean="0"/>
              <a:t>The </a:t>
            </a:r>
            <a:r>
              <a:rPr lang="en-US" sz="2400" b="0" i="0" u="none" strike="noStrike" baseline="0" dirty="0"/>
              <a:t>beta-hydroxy fatty acyl CoA is again oxidized to form beta-keto fatty acyl </a:t>
            </a:r>
            <a:r>
              <a:rPr lang="en-US" sz="2400" b="0" i="0" u="none" strike="noStrike" baseline="0" dirty="0" smtClean="0"/>
              <a:t>CoA (introducing </a:t>
            </a:r>
            <a:r>
              <a:rPr lang="en-US" sz="2400" b="0" i="0" u="none" strike="noStrike" baseline="0" dirty="0" err="1" smtClean="0"/>
              <a:t>bouble</a:t>
            </a:r>
            <a:r>
              <a:rPr lang="en-US" sz="2400" b="0" i="0" u="none" strike="noStrike" baseline="0" dirty="0" smtClean="0"/>
              <a:t> bond between beta C and O forming keto group)</a:t>
            </a:r>
          </a:p>
          <a:p>
            <a:r>
              <a:rPr lang="en-US" sz="2400" b="1" dirty="0"/>
              <a:t>In this step, NAD</a:t>
            </a:r>
            <a:r>
              <a:rPr lang="en-US" sz="2400" b="1" baseline="30000" dirty="0"/>
              <a:t>+</a:t>
            </a:r>
            <a:r>
              <a:rPr lang="en-US" sz="2400" b="1" dirty="0"/>
              <a:t> is reduced to NADH</a:t>
            </a:r>
          </a:p>
          <a:p>
            <a:pPr marL="0" indent="0" algn="l">
              <a:buNone/>
            </a:pP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This dehydrogenase acts only on L isomer</a:t>
            </a:r>
          </a:p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NADH </a:t>
            </a:r>
            <a:r>
              <a:rPr lang="en-US" sz="2400" b="0" i="0" u="none" strike="noStrike" baseline="0" dirty="0"/>
              <a:t>when oxidized in electron transport chain will generate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2.5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ATPs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332662" y="1836593"/>
            <a:ext cx="4859338" cy="494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6867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90816D-6411-4866-95A9-DB856AA6D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 </a:t>
            </a:r>
            <a:r>
              <a:rPr lang="sr-Latn-RS" b="1" dirty="0" smtClean="0">
                <a:solidFill>
                  <a:schemeClr val="tx1"/>
                </a:solidFill>
              </a:rPr>
              <a:t>Step </a:t>
            </a:r>
            <a:r>
              <a:rPr lang="sr-Latn-RS" b="1" dirty="0">
                <a:solidFill>
                  <a:schemeClr val="tx1"/>
                </a:solidFill>
              </a:rPr>
              <a:t>4: Cleavage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96CE00-1E98-4291-99F7-3992CE65F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018034"/>
            <a:ext cx="7654925" cy="5839966"/>
          </a:xfrm>
        </p:spPr>
        <p:txBody>
          <a:bodyPr>
            <a:normAutofit/>
          </a:bodyPr>
          <a:lstStyle/>
          <a:p>
            <a:pPr algn="l"/>
            <a:r>
              <a:rPr lang="en-US" sz="2200" b="0" i="0" u="none" strike="noStrike" baseline="0" dirty="0"/>
              <a:t>The beta-keto fatty </a:t>
            </a:r>
            <a:r>
              <a:rPr lang="en-US" sz="2200" b="0" i="0" u="none" strike="noStrike" baseline="0" dirty="0" smtClean="0"/>
              <a:t>acyl-CoA </a:t>
            </a:r>
            <a:r>
              <a:rPr lang="en-US" sz="2200" b="0" i="0" u="none" strike="noStrike" baseline="0" dirty="0"/>
              <a:t>now undergoes 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thiolytic cleavage </a:t>
            </a:r>
            <a:r>
              <a:rPr lang="en-US" sz="2200" b="0" i="0" u="none" strike="noStrike" baseline="0" dirty="0"/>
              <a:t>splitting off </a:t>
            </a:r>
            <a:r>
              <a:rPr lang="en-US" sz="2200" b="1" i="0" u="none" strike="noStrike" baseline="0" dirty="0"/>
              <a:t>a molecule of </a:t>
            </a:r>
            <a:r>
              <a:rPr lang="en-US" sz="2200" b="1" i="0" u="none" strike="noStrike" baseline="0" dirty="0" smtClean="0"/>
              <a:t>acetyl-CoA </a:t>
            </a:r>
            <a:r>
              <a:rPr lang="en-US" sz="2200" b="0" i="0" u="none" strike="noStrike" baseline="0" dirty="0"/>
              <a:t>and leaving behind a </a:t>
            </a:r>
            <a:r>
              <a:rPr lang="en-US" sz="2200" b="1" i="0" u="none" strike="noStrike" baseline="0" dirty="0"/>
              <a:t>fatty </a:t>
            </a:r>
            <a:r>
              <a:rPr lang="en-US" sz="2200" b="1" i="0" u="none" strike="noStrike" baseline="0" dirty="0" smtClean="0"/>
              <a:t>acyl-CoA </a:t>
            </a:r>
            <a:r>
              <a:rPr lang="en-US" sz="2200" b="1" i="0" u="none" strike="noStrike" baseline="0" dirty="0"/>
              <a:t>with 2 carbon atoms </a:t>
            </a:r>
            <a:r>
              <a:rPr lang="en-US" sz="2200" b="1" i="0" u="none" strike="noStrike" baseline="0" dirty="0" smtClean="0"/>
              <a:t>less</a:t>
            </a:r>
          </a:p>
          <a:p>
            <a:pPr marL="0" indent="0" algn="l">
              <a:buNone/>
            </a:pPr>
            <a:endParaRPr lang="en-US" sz="2200" b="1" i="0" u="none" strike="noStrike" baseline="0" dirty="0"/>
          </a:p>
          <a:p>
            <a:pPr algn="l"/>
            <a:r>
              <a:rPr lang="en-US" sz="2200" b="0" i="0" u="none" strike="noStrike" baseline="0" dirty="0"/>
              <a:t>The newly formed fatty </a:t>
            </a:r>
            <a:r>
              <a:rPr lang="en-US" sz="2200" b="0" i="0" u="none" strike="noStrike" baseline="0" dirty="0" smtClean="0"/>
              <a:t>acyl-CoA </a:t>
            </a:r>
            <a:r>
              <a:rPr lang="en-US" sz="2200" b="0" i="0" u="none" strike="noStrike" baseline="0" dirty="0"/>
              <a:t>will sequentially undergo further cycles of steps 1, 2, 3 and 4 of beta-oxidation until the fatty acid is completely converted to </a:t>
            </a:r>
            <a:r>
              <a:rPr lang="en-US" sz="2200" b="0" i="0" u="none" strike="noStrike" baseline="0" dirty="0" smtClean="0"/>
              <a:t>acetyl-CoA</a:t>
            </a:r>
          </a:p>
          <a:p>
            <a:pPr marL="0" indent="0" algn="l">
              <a:buNone/>
            </a:pPr>
            <a:endParaRPr lang="en-US" sz="2200" b="0" i="0" u="none" strike="noStrike" baseline="0" dirty="0" smtClean="0"/>
          </a:p>
          <a:p>
            <a:r>
              <a:rPr lang="en-US" sz="2200" dirty="0" smtClean="0"/>
              <a:t>(The </a:t>
            </a:r>
            <a:r>
              <a:rPr lang="en-US" sz="2200" dirty="0"/>
              <a:t>final step of each cycle involves </a:t>
            </a:r>
            <a:r>
              <a:rPr lang="en-US" sz="2200" b="1" dirty="0" err="1"/>
              <a:t>thiolysis</a:t>
            </a:r>
            <a:r>
              <a:rPr lang="en-US" sz="2200" dirty="0"/>
              <a:t>, where the enzyme </a:t>
            </a:r>
            <a:r>
              <a:rPr lang="en-US" sz="2200" b="1" dirty="0">
                <a:solidFill>
                  <a:srgbClr val="FF0000"/>
                </a:solidFill>
              </a:rPr>
              <a:t>beta-</a:t>
            </a:r>
            <a:r>
              <a:rPr lang="en-US" sz="2200" b="1" dirty="0" err="1">
                <a:solidFill>
                  <a:srgbClr val="FF0000"/>
                </a:solidFill>
              </a:rPr>
              <a:t>ketothiolase</a:t>
            </a:r>
            <a:r>
              <a:rPr lang="en-US" sz="2200" dirty="0"/>
              <a:t> cleaves the 3-ketoacyl-CoA into two products: </a:t>
            </a:r>
            <a:r>
              <a:rPr lang="en-US" sz="2200" b="1" dirty="0"/>
              <a:t>acetyl-CoA</a:t>
            </a:r>
            <a:r>
              <a:rPr lang="en-US" sz="2200" dirty="0"/>
              <a:t> (which enters the citric acid cycle) and a </a:t>
            </a:r>
            <a:r>
              <a:rPr lang="en-US" sz="2200" b="1" dirty="0"/>
              <a:t>shortened acyl-CoA </a:t>
            </a:r>
            <a:r>
              <a:rPr lang="en-US" sz="2200" dirty="0"/>
              <a:t>(which can undergo further rounds of </a:t>
            </a:r>
            <a:r>
              <a:rPr lang="en-US" sz="2200" dirty="0" smtClean="0"/>
              <a:t>beta-oxidation)</a:t>
            </a:r>
          </a:p>
          <a:p>
            <a:r>
              <a:rPr lang="en-US" sz="2200" b="1" dirty="0" smtClean="0"/>
              <a:t>For </a:t>
            </a:r>
            <a:r>
              <a:rPr lang="en-US" sz="2200" b="1" dirty="0"/>
              <a:t>a palmitate molecule (16 carbon atoms), after 7 cycles of beta-oxidation, </a:t>
            </a:r>
            <a:r>
              <a:rPr lang="en-US" sz="2200" b="1" dirty="0" smtClean="0"/>
              <a:t>we </a:t>
            </a:r>
            <a:r>
              <a:rPr lang="en-US" sz="2200" b="1" dirty="0"/>
              <a:t>end up with 8 molecules of acetyl-CoA (2 carbons per cycle</a:t>
            </a:r>
            <a:r>
              <a:rPr lang="en-US" sz="2200" b="1" dirty="0" smtClean="0"/>
              <a:t>)</a:t>
            </a:r>
            <a:endParaRPr lang="sr-Latn-RS" sz="2200" b="1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54925" y="1018033"/>
            <a:ext cx="4537075" cy="58399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7442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69AA35-6532-486F-98C4-99E2FA4BF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364" y="270680"/>
            <a:ext cx="10214309" cy="1018033"/>
          </a:xfrm>
        </p:spPr>
        <p:txBody>
          <a:bodyPr>
            <a:noAutofit/>
          </a:bodyPr>
          <a:lstStyle/>
          <a:p>
            <a:pPr algn="ctr"/>
            <a:r>
              <a:rPr lang="en-US" b="1" i="0" u="none" strike="noStrike" baseline="0" dirty="0">
                <a:solidFill>
                  <a:schemeClr val="tx1"/>
                </a:solidFill>
              </a:rPr>
              <a:t>Energetics of Beta Oxidation (ATP Yield)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75DD85-9183-4B19-924B-2FCBE99F5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88713"/>
            <a:ext cx="9650891" cy="5064504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>
                <a:solidFill>
                  <a:srgbClr val="FF0000"/>
                </a:solidFill>
              </a:rPr>
              <a:t>Palmitic acid </a:t>
            </a:r>
            <a:r>
              <a:rPr lang="en-US" sz="2400" b="0" i="0" u="none" strike="noStrike" baseline="0" dirty="0"/>
              <a:t>(16 C) needs 7 cycles of beta </a:t>
            </a:r>
            <a:r>
              <a:rPr lang="en-US" sz="2400" b="0" i="0" u="none" strike="noStrike" baseline="0" dirty="0" smtClean="0"/>
              <a:t>oxidation and gets 8 acetyl-CoA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Every molecule of </a:t>
            </a:r>
            <a:r>
              <a:rPr lang="en-US" sz="2400" b="0" i="0" u="none" strike="noStrike" baseline="0" dirty="0" smtClean="0"/>
              <a:t>acetyl-CoA </a:t>
            </a:r>
            <a:r>
              <a:rPr lang="en-US" sz="2400" b="0" i="0" u="none" strike="noStrike" baseline="0" dirty="0"/>
              <a:t>when oxidized in the TCA cycle gives 10 molecules of ATP</a:t>
            </a:r>
          </a:p>
          <a:p>
            <a:pPr algn="l"/>
            <a:r>
              <a:rPr lang="en-US" sz="2400" b="0" i="0" u="none" strike="noStrike" baseline="0" dirty="0"/>
              <a:t>Each molecule of FADH2 produces 1.5 molecules of ATP and each NADH generates 2.5 molecules of ATP, when oxidized in the electron transport chain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BE521B-F97E-4F50-8B88-A495EE7B9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28" y="3892548"/>
            <a:ext cx="6479891" cy="313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68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1C3926-C723-4D50-A758-5CAB597D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1" y="90869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Regulation of Beta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C4EB5B3-F894-45CF-B5D7-797C8E849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91821"/>
            <a:ext cx="6498772" cy="5666179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1" i="0" u="none" strike="noStrike" baseline="0" dirty="0"/>
              <a:t>availability of free fatty acid (FFA) regulates the net utilization</a:t>
            </a:r>
            <a:r>
              <a:rPr lang="en-US" sz="2400" b="0" i="0" u="none" strike="noStrike" baseline="0" dirty="0"/>
              <a:t> through beta oxidation</a:t>
            </a:r>
          </a:p>
          <a:p>
            <a:pPr algn="l"/>
            <a:r>
              <a:rPr lang="en-US" sz="2400" b="0" i="0" u="none" strike="noStrike" baseline="0" dirty="0"/>
              <a:t>The level of FFA, in turn, is controlled by </a:t>
            </a:r>
            <a:r>
              <a:rPr lang="en-US" sz="2400" b="1" i="0" u="none" strike="noStrike" baseline="0" dirty="0" smtClean="0"/>
              <a:t>glucagon/insulin </a:t>
            </a:r>
            <a:r>
              <a:rPr lang="en-US" sz="2400" b="1" i="0" u="none" strike="noStrike" baseline="0" dirty="0"/>
              <a:t>ratio</a:t>
            </a:r>
          </a:p>
          <a:p>
            <a:pPr algn="l"/>
            <a:r>
              <a:rPr lang="en-US" sz="2400" b="1" i="0" u="none" strike="noStrike" baseline="0" dirty="0"/>
              <a:t>Glucagon increases FFA level </a:t>
            </a:r>
            <a:r>
              <a:rPr lang="en-US" sz="2400" b="0" i="0" u="none" strike="noStrike" baseline="0" dirty="0"/>
              <a:t>and insulin has the opposite effect</a:t>
            </a:r>
          </a:p>
          <a:p>
            <a:pPr algn="l"/>
            <a:r>
              <a:rPr lang="en-US" sz="2400" b="1" i="0" u="none" strike="noStrike" baseline="0" dirty="0"/>
              <a:t> CAT-I </a:t>
            </a:r>
            <a:r>
              <a:rPr lang="en-US" sz="2400" b="0" i="0" u="none" strike="noStrike" baseline="0" dirty="0"/>
              <a:t>is the regulator of entry of fatty acid into </a:t>
            </a:r>
            <a:r>
              <a:rPr lang="sr-Latn-RS" sz="2400" b="0" i="0" u="none" strike="noStrike" baseline="0" dirty="0"/>
              <a:t>mitochondria</a:t>
            </a:r>
            <a:endParaRPr lang="en-US" sz="2400" b="0" i="0" u="none" strike="noStrike" baseline="0" dirty="0"/>
          </a:p>
          <a:p>
            <a:pPr algn="l"/>
            <a:r>
              <a:rPr lang="sr-Latn-RS" sz="2400" b="1" i="0" u="none" strike="noStrike" baseline="0" dirty="0"/>
              <a:t>Malonyl CoA inhibits CAT-I </a:t>
            </a:r>
            <a:r>
              <a:rPr lang="sr-Latn-RS" sz="2400" b="1" i="0" u="none" strike="noStrike" baseline="0" dirty="0" smtClean="0"/>
              <a:t>activity</a:t>
            </a:r>
            <a:endParaRPr lang="sr-Latn-RS" sz="2400" b="0" i="0" u="none" strike="noStrike" baseline="0" dirty="0"/>
          </a:p>
          <a:p>
            <a:pPr algn="l"/>
            <a:r>
              <a:rPr lang="sr-Latn-RS" sz="2400" b="0" i="0" u="none" strike="noStrike" baseline="0" dirty="0"/>
              <a:t>Thus during </a:t>
            </a:r>
            <a:r>
              <a:rPr lang="sr-Latn-RS" sz="2400" b="0" i="1" u="none" strike="noStrike" baseline="0" dirty="0"/>
              <a:t>de novo</a:t>
            </a:r>
            <a:r>
              <a:rPr lang="en-US" sz="2400" b="0" i="1" u="none" strike="noStrike" baseline="0" dirty="0"/>
              <a:t> </a:t>
            </a:r>
            <a:r>
              <a:rPr lang="en-US" sz="2400" b="0" i="0" u="none" strike="noStrike" baseline="0" dirty="0"/>
              <a:t>synthesis of fatty acid, beta </a:t>
            </a:r>
            <a:r>
              <a:rPr lang="sr-Latn-RS" sz="2400" b="0" i="0" u="none" strike="noStrike" baseline="0" dirty="0"/>
              <a:t>oxidation is </a:t>
            </a:r>
            <a:r>
              <a:rPr lang="sr-Latn-RS" sz="2400" b="0" i="0" u="none" strike="noStrike" baseline="0" dirty="0" smtClean="0"/>
              <a:t>inhibited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47A0BF1-E05D-4CE2-B9D5-B0DE12A20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57" y="1696294"/>
            <a:ext cx="5834744" cy="446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87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04853B-5B00-41F3-A45D-EFCA69A74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571" y="117589"/>
            <a:ext cx="8777173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OXIDATION OF ODD CHAIN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B47D15C-2CF3-482C-9198-0E59D6B2D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67" y="1240971"/>
            <a:ext cx="5898948" cy="5617029"/>
          </a:xfrm>
        </p:spPr>
        <p:txBody>
          <a:bodyPr>
            <a:normAutofit fontScale="92500"/>
          </a:bodyPr>
          <a:lstStyle/>
          <a:p>
            <a:pPr algn="l"/>
            <a:r>
              <a:rPr lang="en-US" sz="2400" b="0" i="0" u="none" strike="noStrike" baseline="0" dirty="0"/>
              <a:t>The odd chain fatty acids are oxidized exactly in the same manner as even chain fatty acids</a:t>
            </a:r>
          </a:p>
          <a:p>
            <a:pPr algn="l"/>
            <a:r>
              <a:rPr lang="sr-Latn-RS" sz="2400" b="0" i="0" u="none" strike="noStrike" baseline="0" dirty="0"/>
              <a:t>However, after successive</a:t>
            </a:r>
            <a:r>
              <a:rPr lang="en-US" sz="2400" b="0" i="0" u="none" strike="noStrike" baseline="0" dirty="0"/>
              <a:t> removal of 2-carbon units, at the end, one 3 carbon unit,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propionyl CoA </a:t>
            </a:r>
            <a:r>
              <a:rPr lang="sr-Latn-RS" sz="2400" b="0" i="0" u="none" strike="noStrike" baseline="0" dirty="0"/>
              <a:t>is </a:t>
            </a:r>
            <a:r>
              <a:rPr lang="sr-Latn-RS" sz="2400" b="0" i="0" u="none" strike="noStrike" baseline="0" dirty="0" smtClean="0"/>
              <a:t>produced</a:t>
            </a:r>
            <a:endParaRPr lang="en-US" sz="2400" b="0" i="0" u="none" strike="noStrike" baseline="0" dirty="0" smtClean="0"/>
          </a:p>
          <a:p>
            <a:r>
              <a:rPr lang="en-US" sz="2400" dirty="0"/>
              <a:t>Steps in Conversion:</a:t>
            </a:r>
          </a:p>
          <a:p>
            <a:r>
              <a:rPr lang="en-US" sz="2400" dirty="0" err="1"/>
              <a:t>Propionyl</a:t>
            </a:r>
            <a:r>
              <a:rPr lang="en-US" sz="2400" dirty="0"/>
              <a:t>-CoA </a:t>
            </a:r>
            <a:r>
              <a:rPr lang="en-US" sz="2400" b="1" dirty="0"/>
              <a:t>Carboxylation</a:t>
            </a:r>
            <a:r>
              <a:rPr lang="en-US" sz="2400" dirty="0"/>
              <a:t>: </a:t>
            </a:r>
            <a:r>
              <a:rPr lang="en-US" sz="2400" dirty="0" smtClean="0"/>
              <a:t>enzyme </a:t>
            </a:r>
            <a:r>
              <a:rPr lang="en-US" sz="2400" b="1" dirty="0" err="1">
                <a:solidFill>
                  <a:srgbClr val="FF0000"/>
                </a:solidFill>
              </a:rPr>
              <a:t>propionyl</a:t>
            </a:r>
            <a:r>
              <a:rPr lang="en-US" sz="2400" b="1" dirty="0">
                <a:solidFill>
                  <a:srgbClr val="FF0000"/>
                </a:solidFill>
              </a:rPr>
              <a:t>-CoA carboxylase</a:t>
            </a:r>
            <a:r>
              <a:rPr lang="en-US" sz="2400" dirty="0"/>
              <a:t> to form </a:t>
            </a:r>
            <a:r>
              <a:rPr lang="en-US" sz="2400" b="1" dirty="0" err="1" smtClean="0"/>
              <a:t>methylmalonyl</a:t>
            </a:r>
            <a:r>
              <a:rPr lang="en-US" sz="2400" b="1" dirty="0" smtClean="0"/>
              <a:t>-CoA</a:t>
            </a:r>
          </a:p>
          <a:p>
            <a:r>
              <a:rPr lang="en-US" sz="2400" b="1" dirty="0"/>
              <a:t>Isomerization</a:t>
            </a:r>
            <a:r>
              <a:rPr lang="en-US" sz="2400" dirty="0"/>
              <a:t>: </a:t>
            </a:r>
            <a:r>
              <a:rPr lang="en-US" sz="2400" dirty="0" smtClean="0"/>
              <a:t>enzyme </a:t>
            </a:r>
            <a:r>
              <a:rPr lang="en-US" sz="2400" b="1" dirty="0" err="1">
                <a:solidFill>
                  <a:srgbClr val="FF0000"/>
                </a:solidFill>
              </a:rPr>
              <a:t>methylmalonyl</a:t>
            </a:r>
            <a:r>
              <a:rPr lang="en-US" sz="2400" b="1" dirty="0">
                <a:solidFill>
                  <a:srgbClr val="FF0000"/>
                </a:solidFill>
              </a:rPr>
              <a:t>-CoA </a:t>
            </a:r>
            <a:r>
              <a:rPr lang="en-US" sz="2400" b="1" dirty="0" smtClean="0">
                <a:solidFill>
                  <a:srgbClr val="FF0000"/>
                </a:solidFill>
              </a:rPr>
              <a:t>mutase</a:t>
            </a:r>
            <a:endParaRPr lang="en-US" sz="2400" dirty="0"/>
          </a:p>
          <a:p>
            <a:r>
              <a:rPr lang="en-US" sz="2400" b="1" dirty="0"/>
              <a:t>Conversion to </a:t>
            </a:r>
            <a:r>
              <a:rPr lang="en-US" sz="2400" b="1" dirty="0" err="1" smtClean="0"/>
              <a:t>Succinyl</a:t>
            </a:r>
            <a:r>
              <a:rPr lang="en-US" sz="2400" b="1" dirty="0" smtClean="0"/>
              <a:t>-CoA:</a:t>
            </a:r>
            <a:r>
              <a:rPr lang="en-US" sz="2400" dirty="0" smtClean="0"/>
              <a:t> </a:t>
            </a:r>
            <a:r>
              <a:rPr lang="en-US" sz="2400" dirty="0"/>
              <a:t>a reaction that requires vitamin B12 as a </a:t>
            </a:r>
            <a:r>
              <a:rPr lang="en-US" sz="2400" dirty="0" smtClean="0"/>
              <a:t>cofactor</a:t>
            </a:r>
          </a:p>
          <a:p>
            <a:r>
              <a:rPr lang="en-US" sz="2400" dirty="0" err="1"/>
              <a:t>S</a:t>
            </a:r>
            <a:r>
              <a:rPr lang="en-US" sz="2400" dirty="0" err="1" smtClean="0"/>
              <a:t>uccinyl</a:t>
            </a:r>
            <a:r>
              <a:rPr lang="en-US" sz="2400" dirty="0" smtClean="0"/>
              <a:t>-CoA </a:t>
            </a:r>
            <a:r>
              <a:rPr lang="en-US" sz="2400" dirty="0"/>
              <a:t>enters the citric acid cycle (TCA cycle</a:t>
            </a:r>
          </a:p>
          <a:p>
            <a:endParaRPr lang="en-US" sz="2400" dirty="0"/>
          </a:p>
          <a:p>
            <a:pPr algn="l"/>
            <a:endParaRPr lang="en-US" sz="2400" b="0" i="0" u="none" strike="noStrike" baseline="0" dirty="0" smtClean="0"/>
          </a:p>
          <a:p>
            <a:pPr algn="l"/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6EE004B-E828-405F-81DB-6CFC86801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2" y="1690793"/>
            <a:ext cx="6183085" cy="516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972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3C6402-7A33-4EDB-ABEA-5A0A3A88E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23" y="81633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Fate of Propionyl CoA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813EEC-2D3E-4804-B191-3A03A2E93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100" y="1173964"/>
            <a:ext cx="7972295" cy="568403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1.    Carboxylase</a:t>
            </a:r>
            <a:r>
              <a:rPr lang="en-US" sz="2400" b="0" i="0" u="none" strike="noStrike" baseline="0" dirty="0"/>
              <a:t>: </a:t>
            </a:r>
            <a:r>
              <a:rPr lang="en-US" sz="2400" b="0" i="0" u="none" strike="noStrike" baseline="0" dirty="0" err="1" smtClean="0"/>
              <a:t>Propionyl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CoA </a:t>
            </a:r>
            <a:r>
              <a:rPr lang="en-US" sz="2400" b="0" i="0" u="none" strike="noStrike" baseline="0" dirty="0"/>
              <a:t>is first </a:t>
            </a:r>
            <a:r>
              <a:rPr lang="en-US" sz="2400" b="0" i="0" u="none" strike="noStrike" baseline="0" dirty="0" err="1"/>
              <a:t>carboxylated</a:t>
            </a:r>
            <a:r>
              <a:rPr lang="en-US" sz="2400" dirty="0"/>
              <a:t> </a:t>
            </a:r>
            <a:r>
              <a:rPr lang="en-US" sz="2400" b="0" i="0" u="none" strike="noStrike" baseline="0" dirty="0"/>
              <a:t>to D-methyl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CoA </a:t>
            </a:r>
            <a:r>
              <a:rPr lang="en-US" sz="2400" b="0" i="0" u="none" strike="noStrike" baseline="0" dirty="0"/>
              <a:t>by a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biotin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dependent carboxylase</a:t>
            </a:r>
          </a:p>
          <a:p>
            <a:pPr algn="l"/>
            <a:r>
              <a:rPr lang="en-US" sz="2400" b="0" i="0" u="none" strike="noStrike" baseline="0" dirty="0"/>
              <a:t>Biotin is a member of vitamin B complex </a:t>
            </a:r>
            <a:r>
              <a:rPr lang="en-US" sz="2400" b="0" i="0" u="none" strike="noStrike" baseline="0" dirty="0" smtClean="0"/>
              <a:t>group (B7)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One molecule of ATP is utilized to supply </a:t>
            </a:r>
            <a:r>
              <a:rPr lang="sr-Latn-RS" sz="2400" b="0" i="0" u="none" strike="noStrike" baseline="0" dirty="0"/>
              <a:t>energy</a:t>
            </a:r>
            <a:endParaRPr lang="en-US" sz="2400" b="0" i="0" u="none" strike="noStrike" baseline="0" dirty="0"/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2.    Racemase</a:t>
            </a:r>
            <a:r>
              <a:rPr lang="en-US" sz="2400" b="1" i="0" u="none" strike="noStrike" baseline="0" dirty="0"/>
              <a:t>: </a:t>
            </a:r>
            <a:r>
              <a:rPr lang="en-US" sz="2400" b="0" i="0" u="none" strike="noStrike" baseline="0" dirty="0"/>
              <a:t>Then racemase acts upon D-methyl malonyl CoA to give L-methyl malonyl CoA</a:t>
            </a:r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</a:rPr>
              <a:t>3.    Mutase: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Then L-methyl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is rearranged </a:t>
            </a:r>
            <a:r>
              <a:rPr lang="sr-Latn-RS" sz="2400" b="0" i="0" u="none" strike="noStrike" baseline="0" dirty="0"/>
              <a:t>to form </a:t>
            </a:r>
            <a:r>
              <a:rPr lang="sr-Latn-RS" sz="2400" b="0" i="0" u="sng" strike="noStrike" baseline="0" dirty="0" smtClean="0"/>
              <a:t>succinyl</a:t>
            </a:r>
            <a:r>
              <a:rPr lang="en-US" sz="2400" b="0" i="0" u="sng" strike="noStrike" baseline="0" dirty="0" smtClean="0"/>
              <a:t>-</a:t>
            </a:r>
            <a:r>
              <a:rPr lang="sr-Latn-RS" sz="2400" b="0" i="0" u="sng" strike="noStrike" baseline="0" dirty="0" smtClean="0"/>
              <a:t>CoA </a:t>
            </a:r>
            <a:r>
              <a:rPr lang="sr-Latn-RS" sz="2400" b="0" i="0" u="none" strike="noStrike" baseline="0" dirty="0"/>
              <a:t>by L-methyl </a:t>
            </a:r>
            <a:r>
              <a:rPr lang="sr-Latn-RS" sz="2400" b="0" i="0" u="none" strike="noStrike" baseline="0" dirty="0" smtClean="0"/>
              <a:t>malonyl</a:t>
            </a:r>
            <a:r>
              <a:rPr lang="en-US" sz="2400" b="0" i="0" u="none" strike="noStrike" baseline="0" dirty="0" smtClean="0"/>
              <a:t>-</a:t>
            </a:r>
            <a:r>
              <a:rPr lang="sr-Latn-RS" sz="2400" b="0" i="0" u="none" strike="noStrike" baseline="0" dirty="0" smtClean="0"/>
              <a:t>CoA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mutase</a:t>
            </a:r>
          </a:p>
          <a:p>
            <a:pPr algn="l"/>
            <a:r>
              <a:rPr lang="en-US" sz="2400" b="0" i="0" u="none" strike="noStrike" baseline="0" dirty="0"/>
              <a:t>The reaction needs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vitamin B12 </a:t>
            </a:r>
            <a:r>
              <a:rPr lang="en-US" sz="2400" i="0" u="none" strike="noStrike" baseline="0" dirty="0" smtClean="0"/>
              <a:t>as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 smtClean="0"/>
              <a:t>co-enzyme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 err="1" smtClean="0"/>
              <a:t>Succinyl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then enters TCA cycle, finally converted to oxaloacetate, and is used for gluconeogenesis</a:t>
            </a:r>
          </a:p>
          <a:p>
            <a:pPr algn="l"/>
            <a:r>
              <a:rPr lang="en-US" sz="2400" b="0" i="0" u="none" strike="noStrike" baseline="0" dirty="0" err="1" smtClean="0"/>
              <a:t>Propionyl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is also derived from the metabolism of </a:t>
            </a:r>
            <a:r>
              <a:rPr lang="en-US" sz="2400" b="0" i="0" u="none" strike="noStrike" baseline="0" dirty="0" smtClean="0"/>
              <a:t>AA </a:t>
            </a:r>
            <a:r>
              <a:rPr lang="sr-Latn-RS" sz="2400" b="0" i="0" u="none" strike="noStrike" baseline="0" dirty="0" smtClean="0"/>
              <a:t>valine </a:t>
            </a:r>
            <a:r>
              <a:rPr lang="sr-Latn-RS" sz="2400" b="0" i="0" u="none" strike="noStrike" baseline="0" dirty="0"/>
              <a:t>and isoleucine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1BBB5D6-F37A-4E33-8E71-4507DCD65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95" y="0"/>
            <a:ext cx="3968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1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7411AF-0017-43CE-A686-768DE58D4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259" y="0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ALPHA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5CB67D-07F3-4244-AB38-2469CB753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580635"/>
            <a:ext cx="9204432" cy="5277365"/>
          </a:xfrm>
        </p:spPr>
        <p:txBody>
          <a:bodyPr>
            <a:normAutofit/>
          </a:bodyPr>
          <a:lstStyle/>
          <a:p>
            <a:pPr algn="l"/>
            <a:r>
              <a:rPr lang="en-US" sz="2600" b="0" i="0" u="none" strike="noStrike" baseline="0" dirty="0"/>
              <a:t>It is a process by which fatty acids are oxidized by removing carbon atoms, one at a time, from the carboxyl end</a:t>
            </a:r>
          </a:p>
          <a:p>
            <a:pPr algn="l"/>
            <a:r>
              <a:rPr lang="en-US" sz="2600" b="0" i="0" u="none" strike="noStrike" baseline="0" dirty="0"/>
              <a:t>The process is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important in brain</a:t>
            </a:r>
          </a:p>
          <a:p>
            <a:pPr algn="l"/>
            <a:r>
              <a:rPr lang="en-US" sz="2600" b="0" i="0" u="none" strike="noStrike" baseline="0" dirty="0"/>
              <a:t>The fatty acid does not need </a:t>
            </a:r>
            <a:r>
              <a:rPr lang="sr-Latn-RS" sz="2600" b="0" i="0" u="none" strike="noStrike" baseline="0" dirty="0"/>
              <a:t>activation</a:t>
            </a:r>
            <a:endParaRPr lang="en-US" sz="2600" b="0" i="0" u="none" strike="noStrike" baseline="0" dirty="0"/>
          </a:p>
          <a:p>
            <a:pPr algn="l"/>
            <a:r>
              <a:rPr lang="en-US" sz="2600" b="1" i="0" u="none" strike="noStrike" baseline="0" dirty="0"/>
              <a:t>Hydroxylation occurs at the alpha-carbon atom</a:t>
            </a:r>
          </a:p>
          <a:p>
            <a:pPr algn="l"/>
            <a:r>
              <a:rPr lang="en-US" sz="2600" b="0" i="0" u="none" strike="noStrike" baseline="0" dirty="0"/>
              <a:t>It is then </a:t>
            </a:r>
            <a:r>
              <a:rPr lang="en-US" sz="2600" b="1" i="0" u="none" strike="noStrike" baseline="0" dirty="0"/>
              <a:t>oxidized to alpha-keto acid</a:t>
            </a:r>
            <a:endParaRPr lang="en-US" sz="2600" b="1" dirty="0"/>
          </a:p>
          <a:p>
            <a:pPr algn="l"/>
            <a:r>
              <a:rPr lang="sr-Latn-RS" sz="2600" b="0" i="0" u="none" strike="noStrike" baseline="0" dirty="0"/>
              <a:t>The </a:t>
            </a:r>
            <a:r>
              <a:rPr lang="sr-Latn-RS" sz="2600" b="1" i="0" u="none" strike="noStrike" baseline="0" dirty="0"/>
              <a:t>keto acid then</a:t>
            </a:r>
            <a:r>
              <a:rPr lang="en-US" sz="2600" b="1" i="0" u="none" strike="noStrike" baseline="0" dirty="0"/>
              <a:t> undergoes decarboxylation </a:t>
            </a:r>
            <a:r>
              <a:rPr lang="en-US" sz="2600" b="0" i="0" u="none" strike="noStrike" baseline="0" dirty="0"/>
              <a:t>yielding a molecule of </a:t>
            </a:r>
            <a:r>
              <a:rPr lang="en-US" sz="2600" b="1" i="0" u="none" strike="noStrike" baseline="0" dirty="0"/>
              <a:t>CO</a:t>
            </a:r>
            <a:r>
              <a:rPr lang="en-US" sz="2600" b="1" i="0" u="none" strike="noStrike" baseline="-25000" dirty="0"/>
              <a:t>2</a:t>
            </a:r>
            <a:r>
              <a:rPr lang="en-US" sz="2600" b="0" i="0" u="none" strike="noStrike" baseline="-25000" dirty="0"/>
              <a:t> </a:t>
            </a:r>
            <a:r>
              <a:rPr lang="en-US" sz="2600" b="0" i="0" u="none" strike="noStrike" dirty="0" smtClean="0"/>
              <a:t> </a:t>
            </a:r>
            <a:r>
              <a:rPr lang="en-US" sz="2600" b="0" i="0" u="none" strike="noStrike" baseline="0" dirty="0" smtClean="0"/>
              <a:t>and </a:t>
            </a:r>
            <a:r>
              <a:rPr lang="en-US" sz="2600" b="0" i="0" u="none" strike="noStrike" baseline="0" dirty="0"/>
              <a:t>a </a:t>
            </a:r>
            <a:r>
              <a:rPr lang="en-US" sz="2600" b="1" i="0" u="none" strike="noStrike" baseline="0" dirty="0"/>
              <a:t>fatty acid with one carbon atom less</a:t>
            </a:r>
          </a:p>
          <a:p>
            <a:pPr algn="l"/>
            <a:r>
              <a:rPr lang="sr-Latn-RS" sz="2600" b="0" i="0" u="none" strike="noStrike" baseline="0" dirty="0"/>
              <a:t>This process occurs</a:t>
            </a:r>
            <a:r>
              <a:rPr lang="en-US" sz="2600" b="0" i="0" u="none" strike="noStrike" baseline="0" dirty="0"/>
              <a:t> in the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endoplasmic reticulum</a:t>
            </a:r>
            <a:r>
              <a:rPr lang="en-US" sz="2600" b="0" i="0" u="none" strike="noStrike" baseline="0" dirty="0"/>
              <a:t>, does not require CoA, but </a:t>
            </a:r>
            <a:r>
              <a:rPr lang="sr-Latn-RS" sz="2600" b="1" i="0" u="none" strike="noStrike" baseline="0" dirty="0">
                <a:solidFill>
                  <a:srgbClr val="FF0000"/>
                </a:solidFill>
              </a:rPr>
              <a:t>does not generate energy</a:t>
            </a:r>
            <a:endParaRPr lang="sr-Latn-RS" sz="2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959036-1FB5-4A26-A245-D39EF78AD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945" y="18472"/>
            <a:ext cx="35190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62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F25604-4353-4F3A-BECE-4FB743DFA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7051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Chemistry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4911DD-7880-47CE-A9B5-333F81CA0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8" y="1480011"/>
            <a:ext cx="5053373" cy="544726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Lipids constitute a heterogeneous group of compounds </a:t>
            </a:r>
            <a:r>
              <a:rPr lang="sr-Latn-R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of biochemical importance</a:t>
            </a:r>
            <a:endParaRPr lang="en-US" sz="24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Lipids may be </a:t>
            </a:r>
            <a:r>
              <a:rPr lang="en-US" sz="24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defined as </a:t>
            </a:r>
            <a:r>
              <a:rPr lang="en-US" sz="2400" b="0" i="0" u="sng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compounds which are relatively insoluble in water</a:t>
            </a:r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but </a:t>
            </a:r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freely soluble in non-polar organic solvents</a:t>
            </a:r>
            <a:r>
              <a:rPr lang="en-U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such as </a:t>
            </a:r>
            <a:r>
              <a:rPr lang="sr-Latn-RS" sz="24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benzene, chloroform, ether, hot alcohol, acetone, </a:t>
            </a:r>
            <a:r>
              <a:rPr lang="sr-Latn-RS" sz="24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etc</a:t>
            </a:r>
            <a:endParaRPr lang="en-US" sz="2400" b="0" i="0" u="none" strike="noStrike" baseline="0" dirty="0" smtClean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Different 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types of lipids, including </a:t>
            </a:r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triglycerides – </a:t>
            </a:r>
            <a:r>
              <a:rPr lang="en-US" sz="2400" b="1" dirty="0" err="1" smtClean="0">
                <a:ea typeface="Calibri Light" panose="020F0302020204030204" pitchFamily="34" charset="0"/>
                <a:cs typeface="Calibri Light" panose="020F0302020204030204" pitchFamily="34" charset="0"/>
              </a:rPr>
              <a:t>triacylglyceroles</a:t>
            </a:r>
            <a:r>
              <a:rPr lang="en-US" sz="24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phospholipids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cholesterol</a:t>
            </a:r>
            <a:r>
              <a:rPr lang="en-US" sz="2400" dirty="0">
                <a:ea typeface="Calibri Light" panose="020F0302020204030204" pitchFamily="34" charset="0"/>
                <a:cs typeface="Calibri Light" panose="020F0302020204030204" pitchFamily="34" charset="0"/>
              </a:rPr>
              <a:t>, and </a:t>
            </a:r>
            <a:r>
              <a:rPr lang="en-US" sz="2400" b="1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</a:t>
            </a:r>
            <a:endParaRPr lang="sr-Latn-RS" sz="2400" b="1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63B9651-6825-403B-818C-5574C5F4E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91" y="1480011"/>
            <a:ext cx="6890764" cy="544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6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044465-12FF-4232-8DBE-3FD302427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5" y="0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OMEGA OXIDATION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409CB7-D77A-4066-ACA9-BA056A539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08314"/>
            <a:ext cx="7304882" cy="5649686"/>
          </a:xfrm>
        </p:spPr>
        <p:txBody>
          <a:bodyPr>
            <a:normAutofit/>
          </a:bodyPr>
          <a:lstStyle/>
          <a:p>
            <a:pPr algn="l"/>
            <a:r>
              <a:rPr lang="en-US" sz="2600" b="0" i="0" u="none" strike="noStrike" baseline="0" dirty="0"/>
              <a:t>It is a minor pathway taking place in </a:t>
            </a:r>
            <a:r>
              <a:rPr lang="en-US" sz="2600" b="1" i="0" u="none" strike="noStrike" baseline="0" dirty="0">
                <a:solidFill>
                  <a:srgbClr val="FF0000"/>
                </a:solidFill>
              </a:rPr>
              <a:t>microsomes,</a:t>
            </a:r>
            <a:r>
              <a:rPr lang="en-US" sz="2600" b="1" i="0" u="none" strike="noStrike" baseline="0" dirty="0"/>
              <a:t> </a:t>
            </a:r>
            <a:r>
              <a:rPr lang="en-US" sz="2600" b="0" i="0" u="none" strike="noStrike" baseline="0" dirty="0"/>
              <a:t>with the help of </a:t>
            </a:r>
            <a:r>
              <a:rPr lang="en-US" sz="2600" b="1" i="0" u="none" strike="noStrike" baseline="0" dirty="0"/>
              <a:t>hydroxylase enzymes involving NADPH and </a:t>
            </a:r>
            <a:r>
              <a:rPr lang="sr-Latn-RS" sz="2600" b="1" i="0" u="none" strike="noStrike" baseline="0" dirty="0"/>
              <a:t>cytochrome </a:t>
            </a:r>
            <a:r>
              <a:rPr lang="sr-Latn-RS" sz="2600" b="1" i="0" u="none" strike="noStrike" baseline="0" dirty="0" smtClean="0"/>
              <a:t>P-450</a:t>
            </a:r>
            <a:endParaRPr lang="en-US" sz="2600" b="1" i="0" u="none" strike="noStrike" baseline="0" dirty="0" smtClean="0"/>
          </a:p>
          <a:p>
            <a:pPr algn="l"/>
            <a:endParaRPr lang="en-US" sz="2600" b="1" i="0" u="none" strike="noStrike" baseline="0" dirty="0"/>
          </a:p>
          <a:p>
            <a:pPr algn="l"/>
            <a:r>
              <a:rPr lang="en-US" sz="2600" b="0" i="0" u="none" strike="noStrike" baseline="0" dirty="0"/>
              <a:t>The </a:t>
            </a:r>
            <a:r>
              <a:rPr lang="en-US" sz="2600" b="1" i="0" u="none" strike="noStrike" baseline="0" dirty="0"/>
              <a:t>CH3 group is converted to CH2OH </a:t>
            </a:r>
            <a:r>
              <a:rPr lang="en-US" sz="2600" b="0" i="0" u="none" strike="noStrike" baseline="0" dirty="0"/>
              <a:t>and subsequently oxidized with the help of NAD</a:t>
            </a:r>
            <a:r>
              <a:rPr lang="en-US" sz="2600" b="0" i="0" u="none" strike="noStrike" baseline="30000" dirty="0"/>
              <a:t>+</a:t>
            </a:r>
            <a:r>
              <a:rPr lang="en-US" sz="2600" b="0" i="0" u="none" strike="noStrike" baseline="0" dirty="0"/>
              <a:t> to a COOH group to produce </a:t>
            </a:r>
            <a:r>
              <a:rPr lang="en-US" sz="2600" b="1" i="0" u="none" strike="noStrike" baseline="0" dirty="0"/>
              <a:t>dicarboxylic </a:t>
            </a:r>
            <a:r>
              <a:rPr lang="en-US" sz="2600" b="1" i="0" u="none" strike="noStrike" baseline="0" dirty="0" smtClean="0"/>
              <a:t>acids</a:t>
            </a:r>
          </a:p>
          <a:p>
            <a:pPr algn="l"/>
            <a:endParaRPr lang="en-US" sz="2600" b="1" i="0" u="none" strike="noStrike" baseline="0" dirty="0"/>
          </a:p>
          <a:p>
            <a:pPr algn="l"/>
            <a:r>
              <a:rPr lang="el-GR" sz="2600" b="0" i="0" u="none" strike="noStrike" baseline="0" dirty="0"/>
              <a:t>ω-</a:t>
            </a:r>
            <a:r>
              <a:rPr lang="sr-Latn-RS" sz="2600" b="0" i="0" u="none" strike="noStrike" baseline="0" dirty="0"/>
              <a:t>oxidation</a:t>
            </a:r>
            <a:r>
              <a:rPr lang="en-US" sz="2600" b="0" i="0" u="none" strike="noStrike" baseline="0" dirty="0"/>
              <a:t> becomes important when β-oxidation is defective and dicarboxylic acids (6C and 8C acids) are excreted in urine </a:t>
            </a:r>
            <a:r>
              <a:rPr lang="sr-Latn-RS" sz="2600" b="0" i="0" u="none" strike="noStrike" baseline="0" dirty="0"/>
              <a:t>causing </a:t>
            </a:r>
            <a:r>
              <a:rPr lang="sr-Latn-RS" sz="2600" b="1" i="0" u="none" strike="noStrike" baseline="0" dirty="0">
                <a:solidFill>
                  <a:srgbClr val="FF0000"/>
                </a:solidFill>
              </a:rPr>
              <a:t>dicarboxylic aciduria</a:t>
            </a:r>
            <a:endParaRPr lang="sr-Latn-RS" sz="26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419719-C779-4BB0-9B66-CAD506EE4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354" y="0"/>
            <a:ext cx="4858870" cy="677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2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082"/>
            <a:ext cx="8777173" cy="1018033"/>
          </a:xfrm>
        </p:spPr>
        <p:txBody>
          <a:bodyPr/>
          <a:lstStyle/>
          <a:p>
            <a:r>
              <a:rPr lang="en-US" b="1" dirty="0"/>
              <a:t>METABOLISM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2115"/>
            <a:ext cx="4931229" cy="574962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ketone </a:t>
            </a:r>
            <a:r>
              <a:rPr lang="en-US" sz="2400" dirty="0" smtClean="0"/>
              <a:t>bodies (KB) </a:t>
            </a:r>
            <a:r>
              <a:rPr lang="en-US" sz="2400" dirty="0"/>
              <a:t>are synthesized in the </a:t>
            </a:r>
            <a:r>
              <a:rPr lang="en-US" sz="2400" dirty="0" smtClean="0"/>
              <a:t>liver:</a:t>
            </a:r>
          </a:p>
          <a:p>
            <a:r>
              <a:rPr lang="en-US" sz="2400" b="1" dirty="0"/>
              <a:t>A</a:t>
            </a:r>
            <a:r>
              <a:rPr lang="en-US" sz="2400" b="1" dirty="0" smtClean="0"/>
              <a:t>cetoacetate</a:t>
            </a:r>
            <a:r>
              <a:rPr lang="en-US" sz="2400" dirty="0" smtClean="0"/>
              <a:t> (</a:t>
            </a:r>
            <a:r>
              <a:rPr lang="en-US" sz="2400" dirty="0" err="1" smtClean="0"/>
              <a:t>AcAc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B</a:t>
            </a:r>
            <a:r>
              <a:rPr lang="en-US" sz="2400" b="1" dirty="0" smtClean="0"/>
              <a:t>eta-</a:t>
            </a:r>
            <a:r>
              <a:rPr lang="en-US" sz="2400" b="1" dirty="0" err="1" smtClean="0"/>
              <a:t>hydroxybutyrate</a:t>
            </a:r>
            <a:r>
              <a:rPr lang="en-US" sz="2400" b="1" dirty="0" smtClean="0"/>
              <a:t> (BHB)</a:t>
            </a:r>
            <a:endParaRPr lang="en-US" sz="2400" dirty="0" smtClean="0"/>
          </a:p>
          <a:p>
            <a:r>
              <a:rPr lang="en-US" sz="2400" b="1" dirty="0" err="1" smtClean="0"/>
              <a:t>Aceton</a:t>
            </a:r>
            <a:endParaRPr lang="en-US" sz="2400" dirty="0" smtClean="0"/>
          </a:p>
          <a:p>
            <a:r>
              <a:rPr lang="en-US" sz="2400" dirty="0" smtClean="0"/>
              <a:t>Water-soluble molecules</a:t>
            </a:r>
          </a:p>
          <a:p>
            <a:r>
              <a:rPr lang="en-US" sz="2400" dirty="0" smtClean="0"/>
              <a:t>During </a:t>
            </a:r>
            <a:r>
              <a:rPr lang="en-US" sz="2400" dirty="0"/>
              <a:t>periods of </a:t>
            </a:r>
            <a:r>
              <a:rPr lang="en-US" sz="2400" b="1" dirty="0"/>
              <a:t>fasting</a:t>
            </a:r>
            <a:r>
              <a:rPr lang="en-US" sz="2400" dirty="0"/>
              <a:t>, </a:t>
            </a:r>
            <a:r>
              <a:rPr lang="en-US" sz="2400" b="1" dirty="0"/>
              <a:t>starvation</a:t>
            </a:r>
            <a:r>
              <a:rPr lang="en-US" sz="2400" dirty="0"/>
              <a:t>, or carbohydrate-restricted diets, when glucose availability is </a:t>
            </a:r>
            <a:r>
              <a:rPr lang="en-US" sz="2400" dirty="0" smtClean="0"/>
              <a:t>low</a:t>
            </a:r>
          </a:p>
          <a:p>
            <a:r>
              <a:rPr lang="en-US" sz="2400" b="1" dirty="0"/>
              <a:t>Ketone bodies are produced from fatty acids</a:t>
            </a:r>
            <a:endParaRPr lang="en-US" sz="2400" b="1" dirty="0" smtClean="0"/>
          </a:p>
          <a:p>
            <a:r>
              <a:rPr lang="en-US" sz="2400" dirty="0" smtClean="0"/>
              <a:t>Their </a:t>
            </a:r>
            <a:r>
              <a:rPr lang="en-US" sz="2400" dirty="0"/>
              <a:t>principle fate is conversion back to acetyl CoA and oxidation in the TCA </a:t>
            </a:r>
            <a:r>
              <a:rPr lang="en-US" sz="2400" dirty="0" smtClean="0"/>
              <a:t>cycle in </a:t>
            </a:r>
            <a:r>
              <a:rPr lang="en-US" sz="2400" dirty="0"/>
              <a:t>other tissues (</a:t>
            </a:r>
            <a:r>
              <a:rPr lang="en-US" sz="2400" b="1" dirty="0"/>
              <a:t>brain, heart, and muscles,</a:t>
            </a:r>
            <a:r>
              <a:rPr lang="en-US" sz="2400" dirty="0"/>
              <a:t> which typically rely on glucose for </a:t>
            </a:r>
            <a:r>
              <a:rPr lang="en-US" sz="2400" dirty="0" smtClean="0"/>
              <a:t>fuel)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810" y="1580086"/>
            <a:ext cx="7138389" cy="530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1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689"/>
            <a:ext cx="8777173" cy="1018033"/>
          </a:xfrm>
        </p:spPr>
        <p:txBody>
          <a:bodyPr/>
          <a:lstStyle/>
          <a:p>
            <a:r>
              <a:rPr lang="en-US" dirty="0"/>
              <a:t>Synthesis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015344"/>
            <a:ext cx="7097486" cy="5842656"/>
          </a:xfrm>
        </p:spPr>
        <p:txBody>
          <a:bodyPr>
            <a:noAutofit/>
          </a:bodyPr>
          <a:lstStyle/>
          <a:p>
            <a:r>
              <a:rPr lang="en-US" sz="2100" dirty="0"/>
              <a:t>In the </a:t>
            </a:r>
            <a:r>
              <a:rPr lang="en-US" sz="2100" b="1" dirty="0" smtClean="0"/>
              <a:t>LIVER</a:t>
            </a:r>
            <a:r>
              <a:rPr lang="en-US" sz="2100" dirty="0" smtClean="0"/>
              <a:t>, </a:t>
            </a:r>
            <a:r>
              <a:rPr lang="en-US" sz="2100" dirty="0"/>
              <a:t>ketone bodies are synthesized </a:t>
            </a:r>
            <a:r>
              <a:rPr lang="en-US" sz="2100" b="1" dirty="0"/>
              <a:t>in the mitochondrial matrix from </a:t>
            </a:r>
            <a:r>
              <a:rPr lang="en-US" sz="2100" b="1" dirty="0" smtClean="0"/>
              <a:t>acetyl-CoA </a:t>
            </a:r>
            <a:r>
              <a:rPr lang="en-US" sz="2100" dirty="0"/>
              <a:t>generated from fatty acid </a:t>
            </a:r>
            <a:r>
              <a:rPr lang="en-US" sz="2100" dirty="0" smtClean="0"/>
              <a:t>oxidation</a:t>
            </a:r>
          </a:p>
          <a:p>
            <a:r>
              <a:rPr lang="en-US" sz="2100" b="1" dirty="0" smtClean="0"/>
              <a:t>Step 1</a:t>
            </a:r>
            <a:r>
              <a:rPr lang="en-US" sz="2100" dirty="0" smtClean="0"/>
              <a:t>: Two molecules </a:t>
            </a:r>
            <a:r>
              <a:rPr lang="en-US" sz="2100" dirty="0"/>
              <a:t>of Acetyl-CoA (when acetyl-CoA levels are high) </a:t>
            </a:r>
            <a:r>
              <a:rPr lang="en-US" sz="2100" dirty="0" smtClean="0"/>
              <a:t>generate </a:t>
            </a:r>
            <a:r>
              <a:rPr lang="en-US" sz="2100" b="1" dirty="0" err="1" smtClean="0"/>
              <a:t>acetoacetyl</a:t>
            </a:r>
            <a:r>
              <a:rPr lang="en-US" sz="2100" b="1" dirty="0" smtClean="0"/>
              <a:t>-CoA</a:t>
            </a:r>
            <a:r>
              <a:rPr lang="en-US" sz="2100" dirty="0" smtClean="0"/>
              <a:t>  - enzyme is </a:t>
            </a:r>
            <a:r>
              <a:rPr lang="en-US" sz="2100" b="1" dirty="0" err="1" smtClean="0">
                <a:solidFill>
                  <a:srgbClr val="FF0000"/>
                </a:solidFill>
              </a:rPr>
              <a:t>thiolase</a:t>
            </a:r>
            <a:endParaRPr lang="en-US" sz="2100" dirty="0" smtClean="0"/>
          </a:p>
          <a:p>
            <a:r>
              <a:rPr lang="en-US" sz="2100" b="1" dirty="0"/>
              <a:t>Step 2</a:t>
            </a:r>
            <a:r>
              <a:rPr lang="en-US" sz="2100" dirty="0"/>
              <a:t>: The </a:t>
            </a:r>
            <a:r>
              <a:rPr lang="en-US" sz="2100" dirty="0" err="1" smtClean="0"/>
              <a:t>acetoacetyl</a:t>
            </a:r>
            <a:r>
              <a:rPr lang="en-US" sz="2100" dirty="0"/>
              <a:t>-</a:t>
            </a:r>
            <a:r>
              <a:rPr lang="en-US" sz="2100" dirty="0" smtClean="0"/>
              <a:t>CoA </a:t>
            </a:r>
            <a:r>
              <a:rPr lang="en-US" sz="2100" dirty="0"/>
              <a:t>will react with </a:t>
            </a:r>
            <a:r>
              <a:rPr lang="en-US" sz="2100" dirty="0" smtClean="0"/>
              <a:t>acetyl-CoA </a:t>
            </a:r>
            <a:r>
              <a:rPr lang="en-US" sz="2100" dirty="0"/>
              <a:t>to </a:t>
            </a:r>
            <a:r>
              <a:rPr lang="en-US" sz="2100" dirty="0" smtClean="0"/>
              <a:t>produce </a:t>
            </a:r>
            <a:r>
              <a:rPr lang="en-US" sz="2100" b="1" dirty="0" smtClean="0"/>
              <a:t>3-hydroxy-3-methylglutaryl-CoA </a:t>
            </a:r>
            <a:r>
              <a:rPr lang="en-US" sz="2100" b="1" dirty="0"/>
              <a:t>(HMG-CoA</a:t>
            </a:r>
            <a:r>
              <a:rPr lang="en-US" sz="2100" dirty="0"/>
              <a:t>). The enzyme that </a:t>
            </a:r>
            <a:r>
              <a:rPr lang="en-US" sz="2100" dirty="0" smtClean="0"/>
              <a:t>catalyzes this </a:t>
            </a:r>
            <a:r>
              <a:rPr lang="en-US" sz="2100" dirty="0"/>
              <a:t>reaction is </a:t>
            </a:r>
            <a:r>
              <a:rPr lang="en-US" sz="2100" b="1" dirty="0">
                <a:solidFill>
                  <a:srgbClr val="FF0000"/>
                </a:solidFill>
              </a:rPr>
              <a:t>HMG-CoA </a:t>
            </a:r>
            <a:r>
              <a:rPr lang="en-US" sz="2100" b="1" dirty="0" smtClean="0">
                <a:solidFill>
                  <a:srgbClr val="FF0000"/>
                </a:solidFill>
              </a:rPr>
              <a:t>synthase</a:t>
            </a:r>
            <a:endParaRPr lang="en-US" sz="2100" dirty="0" smtClean="0"/>
          </a:p>
          <a:p>
            <a:r>
              <a:rPr lang="en-US" sz="2100" b="1" dirty="0" smtClean="0"/>
              <a:t>Step 3</a:t>
            </a:r>
            <a:r>
              <a:rPr lang="en-US" sz="2100" dirty="0"/>
              <a:t>: </a:t>
            </a:r>
            <a:r>
              <a:rPr lang="en-US" sz="2100" b="1" dirty="0" smtClean="0">
                <a:solidFill>
                  <a:srgbClr val="FF0000"/>
                </a:solidFill>
              </a:rPr>
              <a:t>HMG-CoA </a:t>
            </a:r>
            <a:r>
              <a:rPr lang="en-US" sz="2100" b="1" dirty="0" err="1" smtClean="0">
                <a:solidFill>
                  <a:srgbClr val="FF0000"/>
                </a:solidFill>
              </a:rPr>
              <a:t>lyase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dirty="0"/>
              <a:t>catalyzes the cleavage of HMG-CoA to form </a:t>
            </a:r>
            <a:r>
              <a:rPr lang="en-US" sz="2100" dirty="0" smtClean="0"/>
              <a:t>acetyl-CoA </a:t>
            </a:r>
            <a:r>
              <a:rPr lang="en-US" sz="2100" dirty="0"/>
              <a:t>and </a:t>
            </a:r>
            <a:r>
              <a:rPr lang="en-US" sz="2100" b="1" dirty="0" smtClean="0"/>
              <a:t>acetoacetate</a:t>
            </a:r>
            <a:endParaRPr lang="en-US" sz="2100" dirty="0" smtClean="0"/>
          </a:p>
          <a:p>
            <a:r>
              <a:rPr lang="en-US" sz="2100" b="1" dirty="0" smtClean="0"/>
              <a:t>Step 4</a:t>
            </a:r>
            <a:r>
              <a:rPr lang="en-US" sz="2100" dirty="0"/>
              <a:t>: Acetoacetate </a:t>
            </a:r>
            <a:r>
              <a:rPr lang="en-US" sz="2100" dirty="0" smtClean="0"/>
              <a:t>can </a:t>
            </a:r>
            <a:r>
              <a:rPr lang="en-US" sz="2100" dirty="0"/>
              <a:t>be reduced by </a:t>
            </a:r>
            <a:r>
              <a:rPr lang="en-US" sz="2100" b="1" dirty="0" smtClean="0">
                <a:solidFill>
                  <a:srgbClr val="FF0000"/>
                </a:solidFill>
              </a:rPr>
              <a:t>beta-</a:t>
            </a:r>
            <a:r>
              <a:rPr lang="en-US" sz="2100" b="1" dirty="0" err="1" smtClean="0">
                <a:solidFill>
                  <a:srgbClr val="FF0000"/>
                </a:solidFill>
              </a:rPr>
              <a:t>hydroxybutyrate</a:t>
            </a:r>
            <a:r>
              <a:rPr lang="en-US" sz="2100" b="1" dirty="0" smtClean="0">
                <a:solidFill>
                  <a:srgbClr val="FF0000"/>
                </a:solidFill>
              </a:rPr>
              <a:t> dehydrogenase</a:t>
            </a:r>
            <a:r>
              <a:rPr lang="en-US" sz="2100" dirty="0" smtClean="0"/>
              <a:t> </a:t>
            </a:r>
            <a:r>
              <a:rPr lang="en-US" sz="2100" dirty="0"/>
              <a:t>to </a:t>
            </a:r>
            <a:r>
              <a:rPr lang="en-US" sz="2100" b="1" dirty="0" smtClean="0"/>
              <a:t>beta-</a:t>
            </a:r>
            <a:r>
              <a:rPr lang="en-US" sz="2100" b="1" dirty="0" err="1" smtClean="0"/>
              <a:t>hydroxybutyrate</a:t>
            </a:r>
            <a:endParaRPr lang="en-US" sz="2100" dirty="0" smtClean="0"/>
          </a:p>
          <a:p>
            <a:r>
              <a:rPr lang="en-US" sz="2100" b="1" dirty="0" smtClean="0"/>
              <a:t>Step 5</a:t>
            </a:r>
            <a:r>
              <a:rPr lang="en-US" sz="2100" dirty="0"/>
              <a:t>: An alternate fate of acetoacetate is spontaneous decarboxylation, a </a:t>
            </a:r>
            <a:r>
              <a:rPr lang="en-US" sz="2100" dirty="0" err="1" smtClean="0"/>
              <a:t>nonenzymatic</a:t>
            </a:r>
            <a:r>
              <a:rPr lang="en-US" sz="2100" dirty="0"/>
              <a:t> </a:t>
            </a:r>
            <a:r>
              <a:rPr lang="en-US" sz="2100" dirty="0" smtClean="0"/>
              <a:t>reaction </a:t>
            </a:r>
            <a:r>
              <a:rPr lang="en-US" sz="2100" dirty="0"/>
              <a:t>that cleaves acetoacetate into CO</a:t>
            </a:r>
            <a:r>
              <a:rPr lang="en-US" sz="2100" baseline="-25000" dirty="0"/>
              <a:t>2</a:t>
            </a:r>
            <a:r>
              <a:rPr lang="en-US" sz="2100" dirty="0"/>
              <a:t> and </a:t>
            </a:r>
            <a:r>
              <a:rPr lang="en-US" sz="2100" b="1" dirty="0" smtClean="0"/>
              <a:t>acetone</a:t>
            </a:r>
          </a:p>
          <a:p>
            <a:endParaRPr lang="en-US" sz="2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486" y="-2689"/>
            <a:ext cx="5094514" cy="686069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024785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91" y="201705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dirty="0"/>
              <a:t>Oxidation of Ketone Bodies as Fuels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883" y="1146254"/>
            <a:ext cx="6672940" cy="5711745"/>
          </a:xfrm>
        </p:spPr>
        <p:txBody>
          <a:bodyPr>
            <a:normAutofit/>
          </a:bodyPr>
          <a:lstStyle/>
          <a:p>
            <a:r>
              <a:rPr lang="en-US" sz="2200" dirty="0"/>
              <a:t>Acetoacetate and </a:t>
            </a:r>
            <a:r>
              <a:rPr lang="en-US" sz="2200" dirty="0" smtClean="0"/>
              <a:t>beta-</a:t>
            </a:r>
            <a:r>
              <a:rPr lang="en-US" sz="2200" dirty="0" err="1" smtClean="0"/>
              <a:t>hydroxybutyrate</a:t>
            </a:r>
            <a:r>
              <a:rPr lang="en-US" sz="2200" dirty="0" smtClean="0"/>
              <a:t> </a:t>
            </a:r>
            <a:r>
              <a:rPr lang="en-US" sz="2200" dirty="0"/>
              <a:t>can be oxidized as fuels in most </a:t>
            </a:r>
            <a:r>
              <a:rPr lang="en-US" sz="2200" dirty="0" smtClean="0"/>
              <a:t>tissues, including </a:t>
            </a:r>
            <a:r>
              <a:rPr lang="en-US" sz="2200" b="1" dirty="0"/>
              <a:t>skeletal muscle, brain</a:t>
            </a:r>
            <a:r>
              <a:rPr lang="en-US" sz="2200" dirty="0"/>
              <a:t>, certain cells of the </a:t>
            </a:r>
            <a:r>
              <a:rPr lang="en-US" sz="2200" b="1" dirty="0"/>
              <a:t>kidney</a:t>
            </a:r>
            <a:r>
              <a:rPr lang="en-US" sz="2200" dirty="0"/>
              <a:t>, and cells of the </a:t>
            </a:r>
            <a:r>
              <a:rPr lang="en-US" sz="2200" b="1" dirty="0" smtClean="0"/>
              <a:t>intestinal mucosa</a:t>
            </a:r>
            <a:endParaRPr lang="en-US" sz="2200" dirty="0" smtClean="0"/>
          </a:p>
          <a:p>
            <a:r>
              <a:rPr lang="en-US" sz="2200" dirty="0"/>
              <a:t>Cells transport both acetoacetate and </a:t>
            </a:r>
            <a:r>
              <a:rPr lang="en-US" sz="2200" dirty="0" smtClean="0"/>
              <a:t>beta-</a:t>
            </a:r>
            <a:r>
              <a:rPr lang="en-US" sz="2200" dirty="0" err="1" smtClean="0"/>
              <a:t>hydroxybutyrate</a:t>
            </a:r>
            <a:r>
              <a:rPr lang="en-US" sz="2200" dirty="0" smtClean="0"/>
              <a:t> </a:t>
            </a:r>
            <a:r>
              <a:rPr lang="en-US" sz="2200" dirty="0"/>
              <a:t>from the </a:t>
            </a:r>
            <a:r>
              <a:rPr lang="en-US" sz="2200" dirty="0" smtClean="0"/>
              <a:t>circulating blood </a:t>
            </a:r>
            <a:r>
              <a:rPr lang="en-US" sz="2200" dirty="0"/>
              <a:t>into the cytosol, and into the mitochondrial </a:t>
            </a:r>
            <a:r>
              <a:rPr lang="en-US" sz="2200" dirty="0" smtClean="0"/>
              <a:t>matrix</a:t>
            </a:r>
          </a:p>
          <a:p>
            <a:r>
              <a:rPr lang="en-US" sz="2200" dirty="0"/>
              <a:t>In mitochondria, acetoacetate is activated to </a:t>
            </a:r>
            <a:r>
              <a:rPr lang="en-US" sz="2200" dirty="0" err="1" smtClean="0"/>
              <a:t>acetoacetyl</a:t>
            </a:r>
            <a:r>
              <a:rPr lang="en-US" sz="2200" dirty="0"/>
              <a:t>-</a:t>
            </a:r>
            <a:r>
              <a:rPr lang="en-US" sz="2200" dirty="0" smtClean="0"/>
              <a:t>CoA </a:t>
            </a:r>
            <a:r>
              <a:rPr lang="en-US" sz="2200" dirty="0"/>
              <a:t>by </a:t>
            </a:r>
            <a:r>
              <a:rPr lang="en-US" sz="2200" b="1" dirty="0" err="1" smtClean="0">
                <a:solidFill>
                  <a:srgbClr val="FF0000"/>
                </a:solidFill>
              </a:rPr>
              <a:t>succinyl</a:t>
            </a:r>
            <a:r>
              <a:rPr lang="en-US" sz="2200" b="1" dirty="0" err="1">
                <a:solidFill>
                  <a:srgbClr val="FF0000"/>
                </a:solidFill>
              </a:rPr>
              <a:t>-</a:t>
            </a:r>
            <a:r>
              <a:rPr lang="en-US" sz="2200" b="1" dirty="0" err="1" smtClean="0">
                <a:solidFill>
                  <a:srgbClr val="FF0000"/>
                </a:solidFill>
              </a:rPr>
              <a:t>CoA:acetoacetate</a:t>
            </a:r>
            <a:r>
              <a:rPr lang="en-US" sz="2200" b="1" dirty="0" smtClean="0">
                <a:solidFill>
                  <a:srgbClr val="FF0000"/>
                </a:solidFill>
              </a:rPr>
              <a:t> CoA transferase</a:t>
            </a:r>
            <a:r>
              <a:rPr lang="en-US" sz="2200" dirty="0" smtClean="0">
                <a:solidFill>
                  <a:srgbClr val="FF0000"/>
                </a:solidFill>
              </a:rPr>
              <a:t>, </a:t>
            </a:r>
            <a:r>
              <a:rPr lang="en-US" sz="2200" b="1" dirty="0" err="1" smtClean="0">
                <a:solidFill>
                  <a:srgbClr val="FF0000"/>
                </a:solidFill>
              </a:rPr>
              <a:t>thiophorase</a:t>
            </a:r>
            <a:endParaRPr lang="sr-Cyrl-RS" sz="2200" dirty="0" smtClean="0">
              <a:solidFill>
                <a:srgbClr val="FF0000"/>
              </a:solidFill>
            </a:endParaRPr>
          </a:p>
          <a:p>
            <a:r>
              <a:rPr lang="en-US" sz="2200" dirty="0"/>
              <a:t>CoA is transferred </a:t>
            </a:r>
            <a:r>
              <a:rPr lang="en-US" sz="2200" dirty="0" smtClean="0"/>
              <a:t>from</a:t>
            </a:r>
            <a:r>
              <a:rPr lang="sr-Cyrl-RS" sz="2200" dirty="0" smtClean="0"/>
              <a:t> </a:t>
            </a:r>
            <a:r>
              <a:rPr lang="en-US" sz="2200" dirty="0" err="1" smtClean="0"/>
              <a:t>succinyl</a:t>
            </a:r>
            <a:r>
              <a:rPr lang="en-US" sz="2200" dirty="0" smtClean="0"/>
              <a:t>-CoA</a:t>
            </a:r>
            <a:r>
              <a:rPr lang="en-US" sz="2200" dirty="0"/>
              <a:t>, a TCA cycle intermediate, to </a:t>
            </a:r>
            <a:r>
              <a:rPr lang="en-US" sz="2200" dirty="0" smtClean="0"/>
              <a:t>acetoacetate</a:t>
            </a:r>
            <a:endParaRPr lang="sr-Cyrl-RS" sz="2200" dirty="0" smtClean="0"/>
          </a:p>
          <a:p>
            <a:r>
              <a:rPr lang="en-US" sz="2200" dirty="0"/>
              <a:t>Although the </a:t>
            </a:r>
            <a:r>
              <a:rPr lang="en-US" sz="2200" u="sng" dirty="0"/>
              <a:t>liver </a:t>
            </a:r>
            <a:r>
              <a:rPr lang="en-US" sz="2200" u="sng" dirty="0" smtClean="0"/>
              <a:t>produces</a:t>
            </a:r>
            <a:r>
              <a:rPr lang="sr-Cyrl-RS" sz="2200" u="sng" dirty="0" smtClean="0"/>
              <a:t> </a:t>
            </a:r>
            <a:r>
              <a:rPr lang="en-US" sz="2200" u="sng" dirty="0" smtClean="0"/>
              <a:t>ketone </a:t>
            </a:r>
            <a:r>
              <a:rPr lang="en-US" sz="2200" u="sng" dirty="0"/>
              <a:t>bodies</a:t>
            </a:r>
            <a:r>
              <a:rPr lang="en-US" sz="2200" dirty="0"/>
              <a:t>, </a:t>
            </a:r>
            <a:r>
              <a:rPr lang="en-US" sz="2200" b="1" dirty="0">
                <a:solidFill>
                  <a:srgbClr val="FF0000"/>
                </a:solidFill>
              </a:rPr>
              <a:t>it does not use them</a:t>
            </a:r>
            <a:r>
              <a:rPr lang="en-US" sz="2200" dirty="0"/>
              <a:t>, because this </a:t>
            </a:r>
            <a:r>
              <a:rPr lang="en-US" sz="2200" dirty="0" err="1"/>
              <a:t>thiotransferase</a:t>
            </a:r>
            <a:r>
              <a:rPr lang="en-US" sz="2200" dirty="0"/>
              <a:t> enzyme </a:t>
            </a:r>
            <a:r>
              <a:rPr lang="sr-Cyrl-RS" sz="2200" dirty="0" smtClean="0"/>
              <a:t> </a:t>
            </a:r>
            <a:r>
              <a:rPr lang="en-US" sz="2200" dirty="0" smtClean="0"/>
              <a:t>is not </a:t>
            </a:r>
            <a:r>
              <a:rPr lang="en-US" sz="2200" dirty="0"/>
              <a:t>present in sufficient </a:t>
            </a:r>
            <a:r>
              <a:rPr lang="en-US" sz="2200" dirty="0" smtClean="0"/>
              <a:t>quantity</a:t>
            </a:r>
            <a:endParaRPr lang="en-US" sz="2200" dirty="0"/>
          </a:p>
          <a:p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056" y="1045029"/>
            <a:ext cx="5603833" cy="58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13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" y="0"/>
            <a:ext cx="8777173" cy="1018033"/>
          </a:xfrm>
        </p:spPr>
        <p:txBody>
          <a:bodyPr/>
          <a:lstStyle/>
          <a:p>
            <a:r>
              <a:rPr lang="en-US" dirty="0" smtClean="0"/>
              <a:t>Summary of Ketone Bodies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" y="1018033"/>
            <a:ext cx="9383486" cy="5839967"/>
          </a:xfrm>
        </p:spPr>
        <p:txBody>
          <a:bodyPr>
            <a:normAutofit fontScale="70000" lnSpcReduction="20000"/>
          </a:bodyPr>
          <a:lstStyle/>
          <a:p>
            <a:pPr marL="0">
              <a:spcBef>
                <a:spcPts val="600"/>
              </a:spcBef>
            </a:pPr>
            <a:r>
              <a:rPr lang="en-US" b="1" dirty="0" err="1"/>
              <a:t>Ketogenesis</a:t>
            </a:r>
            <a:r>
              <a:rPr lang="en-US" dirty="0" smtClean="0"/>
              <a:t>: in </a:t>
            </a:r>
            <a:r>
              <a:rPr lang="en-US" dirty="0"/>
              <a:t>the mitochondria of liver cells (hepatocytes), </a:t>
            </a:r>
            <a:r>
              <a:rPr lang="en-US" dirty="0" smtClean="0"/>
              <a:t>during fasting, starvation </a:t>
            </a:r>
            <a:r>
              <a:rPr lang="en-US" dirty="0"/>
              <a:t>or carbohydrate </a:t>
            </a:r>
            <a:r>
              <a:rPr lang="en-US" dirty="0" smtClean="0"/>
              <a:t>restriction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1. Fatty </a:t>
            </a:r>
            <a:r>
              <a:rPr lang="en-US" dirty="0"/>
              <a:t>Acid Breakdown and Formation of </a:t>
            </a:r>
            <a:r>
              <a:rPr lang="en-US" dirty="0" smtClean="0"/>
              <a:t>Acetyl-CoA</a:t>
            </a:r>
          </a:p>
          <a:p>
            <a:pPr marL="533387" lvl="2">
              <a:spcBef>
                <a:spcPts val="600"/>
              </a:spcBef>
            </a:pPr>
            <a:r>
              <a:rPr lang="en-US" sz="2867" dirty="0" smtClean="0"/>
              <a:t>Lipolysis in </a:t>
            </a:r>
            <a:r>
              <a:rPr lang="en-US" sz="2867" dirty="0"/>
              <a:t>adipose tissue - </a:t>
            </a:r>
            <a:r>
              <a:rPr lang="en-US" sz="2867" b="1" dirty="0">
                <a:solidFill>
                  <a:srgbClr val="FF0000"/>
                </a:solidFill>
              </a:rPr>
              <a:t>hormone-sensitive lipase (HSL</a:t>
            </a:r>
            <a:r>
              <a:rPr lang="en-US" sz="2867" dirty="0" smtClean="0"/>
              <a:t>)</a:t>
            </a:r>
          </a:p>
          <a:p>
            <a:pPr marL="533387" lvl="2">
              <a:spcBef>
                <a:spcPts val="600"/>
              </a:spcBef>
            </a:pPr>
            <a:r>
              <a:rPr lang="en-US" sz="2867" dirty="0" smtClean="0"/>
              <a:t>Beta-oxidation</a:t>
            </a:r>
          </a:p>
          <a:p>
            <a:pPr marL="228595" lvl="2" indent="0">
              <a:spcBef>
                <a:spcPts val="600"/>
              </a:spcBef>
              <a:buNone/>
            </a:pPr>
            <a:endParaRPr lang="en-US" sz="1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2. </a:t>
            </a:r>
            <a:r>
              <a:rPr lang="en-US" dirty="0" err="1"/>
              <a:t>Ketogenesis</a:t>
            </a:r>
            <a:r>
              <a:rPr lang="en-US" dirty="0"/>
              <a:t> </a:t>
            </a:r>
            <a:r>
              <a:rPr lang="en-US" dirty="0" smtClean="0"/>
              <a:t>Pathway</a:t>
            </a:r>
          </a:p>
          <a:p>
            <a:pPr marL="533387" lvl="2">
              <a:spcBef>
                <a:spcPts val="600"/>
              </a:spcBef>
            </a:pPr>
            <a:r>
              <a:rPr lang="en-US" sz="2867" dirty="0" err="1"/>
              <a:t>Acetoacetyl</a:t>
            </a:r>
            <a:r>
              <a:rPr lang="en-US" sz="2867" dirty="0"/>
              <a:t>-CoA </a:t>
            </a:r>
            <a:r>
              <a:rPr lang="en-US" sz="2867" dirty="0" smtClean="0"/>
              <a:t>Formation</a:t>
            </a:r>
          </a:p>
          <a:p>
            <a:pPr marL="533387" lvl="2">
              <a:spcBef>
                <a:spcPts val="600"/>
              </a:spcBef>
            </a:pPr>
            <a:r>
              <a:rPr lang="en-US" sz="2867" dirty="0"/>
              <a:t>HMG-CoA </a:t>
            </a:r>
            <a:r>
              <a:rPr lang="en-US" sz="2867" dirty="0" smtClean="0"/>
              <a:t>Formation – RATE LIMITING step, </a:t>
            </a:r>
            <a:r>
              <a:rPr lang="en-US" sz="2900" b="1" dirty="0">
                <a:solidFill>
                  <a:srgbClr val="FF0000"/>
                </a:solidFill>
              </a:rPr>
              <a:t>HMG-CoA synthase</a:t>
            </a:r>
            <a:endParaRPr lang="en-US" sz="2900" dirty="0" smtClean="0"/>
          </a:p>
          <a:p>
            <a:pPr marL="533387" lvl="2">
              <a:spcBef>
                <a:spcPts val="600"/>
              </a:spcBef>
            </a:pPr>
            <a:r>
              <a:rPr lang="en-US" sz="2867" dirty="0"/>
              <a:t>Beta-</a:t>
            </a:r>
            <a:r>
              <a:rPr lang="en-US" sz="2867" dirty="0" err="1"/>
              <a:t>hydroxybutyrate</a:t>
            </a:r>
            <a:r>
              <a:rPr lang="en-US" sz="2867" dirty="0"/>
              <a:t> </a:t>
            </a:r>
            <a:r>
              <a:rPr lang="en-US" sz="2867" dirty="0" smtClean="0"/>
              <a:t>Formation</a:t>
            </a:r>
          </a:p>
          <a:p>
            <a:pPr marL="533387" lvl="2">
              <a:spcBef>
                <a:spcPts val="600"/>
              </a:spcBef>
            </a:pPr>
            <a:r>
              <a:rPr lang="en-US" sz="2867" dirty="0"/>
              <a:t>Acetone </a:t>
            </a:r>
            <a:r>
              <a:rPr lang="en-US" sz="2867" dirty="0" smtClean="0"/>
              <a:t>Formation</a:t>
            </a:r>
          </a:p>
          <a:p>
            <a:pPr marL="228595" lvl="2" indent="0">
              <a:spcBef>
                <a:spcPts val="600"/>
              </a:spcBef>
              <a:buNone/>
            </a:pPr>
            <a:endParaRPr lang="en-US" sz="14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3. Ketone </a:t>
            </a:r>
            <a:r>
              <a:rPr lang="en-US" dirty="0"/>
              <a:t>Bodies in the Bloodstream - </a:t>
            </a:r>
            <a:r>
              <a:rPr lang="en-US" dirty="0" smtClean="0"/>
              <a:t>water-soluble</a:t>
            </a:r>
          </a:p>
          <a:p>
            <a:pPr marL="0" indent="0">
              <a:spcBef>
                <a:spcPts val="600"/>
              </a:spcBef>
              <a:buNone/>
            </a:pPr>
            <a:endParaRPr lang="en-US" sz="1600" dirty="0" smtClean="0"/>
          </a:p>
          <a:p>
            <a:pPr marL="0" indent="0">
              <a:spcBef>
                <a:spcPts val="600"/>
              </a:spcBef>
              <a:buNone/>
            </a:pPr>
            <a:r>
              <a:rPr lang="en-US" dirty="0" smtClean="0"/>
              <a:t>4. Utilization </a:t>
            </a:r>
            <a:r>
              <a:rPr lang="en-US" dirty="0"/>
              <a:t>of Ketone Bodies – need to be converted back into acetyl-CoA </a:t>
            </a:r>
            <a:r>
              <a:rPr lang="en-US" dirty="0" smtClean="0"/>
              <a:t>(</a:t>
            </a:r>
            <a:r>
              <a:rPr lang="en-US" sz="3700" b="1" dirty="0" err="1">
                <a:solidFill>
                  <a:srgbClr val="FF0000"/>
                </a:solidFill>
              </a:rPr>
              <a:t>succinyl-CoA:acetoacetate</a:t>
            </a:r>
            <a:r>
              <a:rPr lang="en-US" sz="3700" b="1" dirty="0">
                <a:solidFill>
                  <a:srgbClr val="FF0000"/>
                </a:solidFill>
              </a:rPr>
              <a:t> CoA transferase</a:t>
            </a:r>
            <a:r>
              <a:rPr lang="en-US" sz="3700" dirty="0">
                <a:solidFill>
                  <a:srgbClr val="FF0000"/>
                </a:solidFill>
              </a:rPr>
              <a:t>, </a:t>
            </a:r>
            <a:r>
              <a:rPr lang="en-US" sz="3700" b="1" dirty="0" err="1">
                <a:solidFill>
                  <a:srgbClr val="FF0000"/>
                </a:solidFill>
              </a:rPr>
              <a:t>thiophorase</a:t>
            </a:r>
            <a:r>
              <a:rPr lang="en-US" sz="3700" dirty="0"/>
              <a:t>), </a:t>
            </a:r>
            <a:r>
              <a:rPr lang="en-US" dirty="0"/>
              <a:t>using </a:t>
            </a:r>
            <a:r>
              <a:rPr lang="en-US" dirty="0" err="1"/>
              <a:t>succinyl</a:t>
            </a:r>
            <a:r>
              <a:rPr lang="en-US" dirty="0"/>
              <a:t>-CoA as a </a:t>
            </a:r>
            <a:r>
              <a:rPr lang="en-US" dirty="0" smtClean="0"/>
              <a:t>cofactor. </a:t>
            </a:r>
            <a:r>
              <a:rPr lang="en-US" b="1" dirty="0" smtClean="0"/>
              <a:t>Liver </a:t>
            </a:r>
            <a:r>
              <a:rPr lang="en-US" b="1" dirty="0" smtClean="0"/>
              <a:t>cells lacks this enzyme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761141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6" y="139360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Physiological Role of Ketone Bodies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57393"/>
            <a:ext cx="9416143" cy="5776807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Energy Source During Fasting or </a:t>
            </a:r>
            <a:r>
              <a:rPr lang="en-US" b="1" dirty="0" smtClean="0"/>
              <a:t>Starvation</a:t>
            </a:r>
          </a:p>
          <a:p>
            <a:pPr marL="0" indent="0">
              <a:buNone/>
            </a:pPr>
            <a:endParaRPr lang="en-US" sz="1000" b="1" dirty="0" smtClean="0"/>
          </a:p>
          <a:p>
            <a:r>
              <a:rPr lang="en-US" b="1" dirty="0"/>
              <a:t>Brain Energy </a:t>
            </a:r>
            <a:r>
              <a:rPr lang="en-US" b="1" dirty="0" smtClean="0"/>
              <a:t>Metabolism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a state of ketosis, up to 70% of the brain’s energy needs can be met by ketone </a:t>
            </a:r>
            <a:r>
              <a:rPr lang="en-US" dirty="0" smtClean="0"/>
              <a:t>bodies</a:t>
            </a:r>
          </a:p>
          <a:p>
            <a:pPr marL="609585" lvl="1" indent="0">
              <a:buNone/>
            </a:pPr>
            <a:endParaRPr lang="en-US" sz="1000" dirty="0" smtClean="0"/>
          </a:p>
          <a:p>
            <a:r>
              <a:rPr lang="en-US" b="1" dirty="0"/>
              <a:t>Spare Muscle </a:t>
            </a:r>
            <a:r>
              <a:rPr lang="en-US" b="1" dirty="0" smtClean="0"/>
              <a:t>Proteins</a:t>
            </a:r>
          </a:p>
          <a:p>
            <a:pPr lvl="1"/>
            <a:r>
              <a:rPr lang="en-US" dirty="0" smtClean="0"/>
              <a:t>KB </a:t>
            </a:r>
            <a:r>
              <a:rPr lang="en-US" dirty="0"/>
              <a:t>help to spare muscle protein from being broken down for glucose production (</a:t>
            </a:r>
            <a:r>
              <a:rPr lang="en-US" dirty="0" smtClean="0"/>
              <a:t>gluconeogenesis) </a:t>
            </a:r>
            <a:r>
              <a:rPr lang="en-US" dirty="0"/>
              <a:t>during fasting or prolonged calorie </a:t>
            </a:r>
            <a:r>
              <a:rPr lang="en-US" dirty="0" smtClean="0"/>
              <a:t>restriction</a:t>
            </a:r>
          </a:p>
          <a:p>
            <a:pPr marL="609585" lvl="1" indent="0">
              <a:buNone/>
            </a:pPr>
            <a:endParaRPr lang="en-US" sz="1000" dirty="0" smtClean="0"/>
          </a:p>
          <a:p>
            <a:r>
              <a:rPr lang="en-US" b="1" dirty="0"/>
              <a:t>Fat Loss and Weight </a:t>
            </a:r>
            <a:r>
              <a:rPr lang="en-US" b="1" dirty="0" smtClean="0"/>
              <a:t>Management</a:t>
            </a:r>
          </a:p>
          <a:p>
            <a:pPr lvl="1"/>
            <a:r>
              <a:rPr lang="en-US" dirty="0"/>
              <a:t>Ketosis is a key metabolic feature of ketogenic diets </a:t>
            </a:r>
            <a:endParaRPr lang="en-US" dirty="0" smtClean="0"/>
          </a:p>
          <a:p>
            <a:pPr lvl="1"/>
            <a:r>
              <a:rPr lang="en-US" dirty="0"/>
              <a:t>In ketosis, the body shifts from using glucose to using fat as its primary fuel source</a:t>
            </a:r>
          </a:p>
        </p:txBody>
      </p:sp>
    </p:spTree>
    <p:extLst>
      <p:ext uri="{BB962C8B-B14F-4D97-AF65-F5344CB8AC3E}">
        <p14:creationId xmlns:p14="http://schemas.microsoft.com/office/powerpoint/2010/main" val="2861585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3" y="117588"/>
            <a:ext cx="8777173" cy="1018033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 of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Ketogenesis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5" y="1458686"/>
            <a:ext cx="9404148" cy="539931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Ketone body production is tightly regulated based on the body's metabolic state:</a:t>
            </a:r>
          </a:p>
          <a:p>
            <a:r>
              <a:rPr lang="en-US" dirty="0"/>
              <a:t>Insulin: </a:t>
            </a:r>
            <a:r>
              <a:rPr lang="en-US" b="1" dirty="0">
                <a:solidFill>
                  <a:srgbClr val="FF0000"/>
                </a:solidFill>
              </a:rPr>
              <a:t>Low insulin levels </a:t>
            </a:r>
            <a:r>
              <a:rPr lang="en-US" dirty="0"/>
              <a:t>(as seen during fasting, low-carbohydrate diets, or exercise) </a:t>
            </a:r>
            <a:r>
              <a:rPr lang="en-US" b="1" dirty="0">
                <a:solidFill>
                  <a:srgbClr val="FF0000"/>
                </a:solidFill>
              </a:rPr>
              <a:t>promote </a:t>
            </a:r>
            <a:r>
              <a:rPr lang="en-US" b="1" dirty="0" err="1" smtClean="0">
                <a:solidFill>
                  <a:srgbClr val="FF0000"/>
                </a:solidFill>
              </a:rPr>
              <a:t>ketogenesis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US" dirty="0" smtClean="0"/>
              <a:t>High </a:t>
            </a:r>
            <a:r>
              <a:rPr lang="en-US" dirty="0"/>
              <a:t>insulin levels inhibit </a:t>
            </a:r>
            <a:r>
              <a:rPr lang="en-US" dirty="0" err="1"/>
              <a:t>ketogenesis</a:t>
            </a:r>
            <a:r>
              <a:rPr lang="en-US" dirty="0"/>
              <a:t> by suppressing lipolysis and acetyl-CoA </a:t>
            </a:r>
            <a:r>
              <a:rPr lang="en-US" dirty="0" smtClean="0"/>
              <a:t>production </a:t>
            </a:r>
          </a:p>
          <a:p>
            <a:r>
              <a:rPr lang="en-US" dirty="0" smtClean="0"/>
              <a:t>Glucagon</a:t>
            </a:r>
            <a:r>
              <a:rPr lang="en-US" dirty="0"/>
              <a:t>: </a:t>
            </a:r>
            <a:r>
              <a:rPr lang="en-US" b="1" dirty="0">
                <a:solidFill>
                  <a:srgbClr val="FF0000"/>
                </a:solidFill>
              </a:rPr>
              <a:t>Increased levels of glucagon </a:t>
            </a:r>
            <a:r>
              <a:rPr lang="en-US" dirty="0"/>
              <a:t>(the hormone released during fasting) </a:t>
            </a:r>
            <a:r>
              <a:rPr lang="en-US" b="1" dirty="0">
                <a:solidFill>
                  <a:srgbClr val="FF0000"/>
                </a:solidFill>
              </a:rPr>
              <a:t>stimulate </a:t>
            </a:r>
            <a:r>
              <a:rPr lang="en-US" b="1" dirty="0" err="1">
                <a:solidFill>
                  <a:srgbClr val="FF0000"/>
                </a:solidFill>
              </a:rPr>
              <a:t>ketogenesis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by promoting fatty acid release from adipose tissue and enhancing liver </a:t>
            </a:r>
            <a:r>
              <a:rPr lang="en-US" dirty="0" err="1" smtClean="0"/>
              <a:t>ketogenesis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High levels of Acetyl-CoA</a:t>
            </a:r>
            <a:r>
              <a:rPr lang="en-US" dirty="0"/>
              <a:t>: Elevated acetyl-CoA levels (from fatty acid oxidation) promote ketone body </a:t>
            </a:r>
            <a:r>
              <a:rPr lang="en-US" dirty="0" smtClean="0"/>
              <a:t>synthesis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36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8A0E59-3C53-4180-A30E-8E1C897AE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chemeClr val="tx1"/>
                </a:solidFill>
              </a:rPr>
              <a:t>DE NOVO </a:t>
            </a:r>
            <a:r>
              <a:rPr lang="en-US" b="1" dirty="0">
                <a:solidFill>
                  <a:schemeClr val="tx1"/>
                </a:solidFill>
              </a:rPr>
              <a:t>SYNTHESIS OF FATTY ACIDS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8E9A73-C13E-4F7B-BDDB-C0092B92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8400"/>
            <a:ext cx="12115800" cy="2038971"/>
          </a:xfrm>
        </p:spPr>
        <p:txBody>
          <a:bodyPr/>
          <a:lstStyle/>
          <a:p>
            <a:pPr algn="l"/>
            <a:r>
              <a:rPr lang="en-US" sz="1800" b="0" i="0" u="none" strike="noStrike" baseline="0" dirty="0"/>
              <a:t>The process of </a:t>
            </a:r>
            <a:r>
              <a:rPr lang="en-US" sz="1800" b="1" i="0" u="none" strike="noStrike" baseline="0" dirty="0"/>
              <a:t>fatty acid synthesis </a:t>
            </a:r>
            <a:r>
              <a:rPr lang="en-US" sz="1800" b="0" i="0" u="none" strike="noStrike" baseline="0" dirty="0"/>
              <a:t>was studied by Feodor Lynen, who got Nobel prize in </a:t>
            </a:r>
            <a:r>
              <a:rPr lang="en-US" sz="1800" b="0" i="0" u="none" strike="noStrike" baseline="0" dirty="0" smtClean="0"/>
              <a:t>1964.</a:t>
            </a:r>
            <a:endParaRPr lang="en-US" sz="1800" b="0" i="0" u="none" strike="noStrike" baseline="0" dirty="0"/>
          </a:p>
          <a:p>
            <a:pPr algn="l"/>
            <a:r>
              <a:rPr lang="sr-Latn-RS" sz="1800" b="0" i="0" u="none" strike="noStrike" baseline="0" dirty="0"/>
              <a:t>The pathway is referred</a:t>
            </a:r>
            <a:r>
              <a:rPr lang="en-US" sz="1800" b="0" i="0" u="none" strike="noStrike" baseline="0" dirty="0"/>
              <a:t> </a:t>
            </a:r>
            <a:r>
              <a:rPr lang="sr-Latn-RS" sz="1800" b="0" i="0" u="none" strike="noStrike" baseline="0" dirty="0"/>
              <a:t>to as </a:t>
            </a:r>
            <a:r>
              <a:rPr lang="sr-Latn-RS" sz="1800" b="1" i="0" u="none" strike="noStrike" baseline="0" dirty="0">
                <a:solidFill>
                  <a:srgbClr val="FF0000"/>
                </a:solidFill>
              </a:rPr>
              <a:t>Lynen's spiral</a:t>
            </a:r>
            <a:endParaRPr lang="en-US" sz="18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1800" b="0" i="0" u="none" strike="noStrike" baseline="0" dirty="0"/>
              <a:t>Fatty acids are synthesized mainly by a </a:t>
            </a:r>
            <a:r>
              <a:rPr lang="en-US" sz="1800" b="1" i="1" u="none" strike="noStrike" baseline="0" dirty="0"/>
              <a:t>de novo</a:t>
            </a:r>
            <a:r>
              <a:rPr lang="en-US" sz="1800" b="1" i="0" u="none" strike="noStrike" baseline="0" dirty="0"/>
              <a:t> synthetic pathway operating in the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cytoplasm</a:t>
            </a:r>
          </a:p>
          <a:p>
            <a:pPr algn="l"/>
            <a:r>
              <a:rPr lang="en-US" sz="1800" dirty="0"/>
              <a:t>I</a:t>
            </a:r>
            <a:r>
              <a:rPr lang="sr-Latn-RS" sz="1800" b="0" i="0" u="none" strike="noStrike" baseline="0" dirty="0"/>
              <a:t>t is</a:t>
            </a:r>
            <a:r>
              <a:rPr lang="en-US" sz="1800" b="0" i="0" u="none" strike="noStrike" baseline="0" dirty="0"/>
              <a:t> referred to as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extramitochondrial</a:t>
            </a:r>
            <a:r>
              <a:rPr lang="en-US" sz="1800" b="1" i="0" u="none" strike="noStrike" baseline="0" dirty="0"/>
              <a:t> </a:t>
            </a:r>
            <a:r>
              <a:rPr lang="en-US" sz="1800" b="0" i="0" u="none" strike="noStrike" baseline="0" dirty="0"/>
              <a:t>or </a:t>
            </a:r>
            <a:r>
              <a:rPr lang="en-US" sz="1800" b="1" i="0" u="none" strike="noStrike" baseline="0" dirty="0"/>
              <a:t>cytoplasmic fatty </a:t>
            </a:r>
            <a:r>
              <a:rPr lang="sr-Latn-RS" sz="1800" b="1" i="0" u="none" strike="noStrike" baseline="0" dirty="0"/>
              <a:t>acid synthase system</a:t>
            </a:r>
            <a:endParaRPr lang="en-US" sz="1800" b="1" i="0" u="none" strike="noStrike" baseline="0" dirty="0"/>
          </a:p>
          <a:p>
            <a:pPr algn="l"/>
            <a:r>
              <a:rPr lang="en-US" sz="1800" b="0" i="0" u="none" strike="noStrike" baseline="0" dirty="0"/>
              <a:t>The major fatty acid synthesized </a:t>
            </a:r>
            <a:r>
              <a:rPr lang="en-US" sz="1800" b="0" i="1" u="none" strike="noStrike" baseline="0" dirty="0"/>
              <a:t>de novo</a:t>
            </a:r>
            <a:r>
              <a:rPr lang="en-US" sz="1800" b="0" i="0" u="none" strike="noStrike" baseline="0" dirty="0"/>
              <a:t> is </a:t>
            </a:r>
            <a:r>
              <a:rPr lang="en-US" sz="1800" b="1" i="0" u="none" strike="noStrike" baseline="0" dirty="0">
                <a:solidFill>
                  <a:srgbClr val="FF0000"/>
                </a:solidFill>
              </a:rPr>
              <a:t>palmitic acid</a:t>
            </a:r>
            <a:r>
              <a:rPr lang="en-US" sz="1800" b="0" i="0" u="none" strike="noStrike" baseline="0" dirty="0"/>
              <a:t>, the 16C saturated fatty acid</a:t>
            </a:r>
          </a:p>
          <a:p>
            <a:pPr algn="l"/>
            <a:r>
              <a:rPr lang="en-US" sz="1800" b="1" i="0" u="none" strike="noStrike" baseline="0" dirty="0"/>
              <a:t>The process occurs </a:t>
            </a:r>
            <a:r>
              <a:rPr lang="en-US" sz="1800" b="1" i="0" u="sng" strike="noStrike" baseline="0" dirty="0"/>
              <a:t>in liver, adipose tissue,</a:t>
            </a:r>
            <a:r>
              <a:rPr lang="en-US" sz="1800" b="0" i="0" u="sng" strike="noStrike" baseline="0" dirty="0"/>
              <a:t> kidney, brain, and mammary glands</a:t>
            </a:r>
            <a:endParaRPr lang="sr-Latn-RS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FB99BC5-BC61-4A2C-8877-700CF406B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99" y="2889412"/>
            <a:ext cx="7344564" cy="41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4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" y="150246"/>
            <a:ext cx="8777173" cy="1018033"/>
          </a:xfrm>
        </p:spPr>
        <p:txBody>
          <a:bodyPr>
            <a:normAutofit/>
          </a:bodyPr>
          <a:lstStyle/>
          <a:p>
            <a:r>
              <a:rPr lang="en-US" dirty="0"/>
              <a:t>Fatty acid synthesis </a:t>
            </a:r>
            <a:r>
              <a:rPr lang="en-US" dirty="0" smtClean="0"/>
              <a:t>- lipogenesis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09" y="1306572"/>
            <a:ext cx="12103491" cy="55514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/>
              <a:t>Process </a:t>
            </a:r>
            <a:r>
              <a:rPr lang="en-US" sz="1600" dirty="0"/>
              <a:t>by which the body creates fatty acids, primarily </a:t>
            </a:r>
            <a:r>
              <a:rPr lang="en-US" sz="1600" dirty="0" smtClean="0"/>
              <a:t>for: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storage </a:t>
            </a:r>
            <a:r>
              <a:rPr lang="en-US" sz="1600" dirty="0"/>
              <a:t>in adipose tissue </a:t>
            </a:r>
            <a:r>
              <a:rPr lang="en-US" sz="1600" dirty="0" smtClean="0"/>
              <a:t> 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US" sz="1600" dirty="0" smtClean="0"/>
              <a:t>for </a:t>
            </a:r>
            <a:r>
              <a:rPr lang="en-US" sz="1600" dirty="0"/>
              <a:t>use in cell membrane formation </a:t>
            </a:r>
            <a:r>
              <a:rPr lang="en-US" sz="16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energy production</a:t>
            </a:r>
          </a:p>
          <a:p>
            <a:pPr>
              <a:spcBef>
                <a:spcPts val="0"/>
              </a:spcBef>
            </a:pPr>
            <a:r>
              <a:rPr lang="en-US" sz="1600" dirty="0" smtClean="0"/>
              <a:t>It </a:t>
            </a:r>
            <a:r>
              <a:rPr lang="en-US" sz="1600" dirty="0"/>
              <a:t>occurs </a:t>
            </a:r>
            <a:r>
              <a:rPr lang="en-US" sz="1600" b="1" dirty="0"/>
              <a:t>mainly in the cytoplasm of liver cells, adipocytes</a:t>
            </a:r>
            <a:r>
              <a:rPr lang="en-US" sz="1600" dirty="0"/>
              <a:t>, and lactating mammary </a:t>
            </a:r>
            <a:r>
              <a:rPr lang="en-US" sz="1600" dirty="0" smtClean="0"/>
              <a:t>glands </a:t>
            </a:r>
          </a:p>
          <a:p>
            <a:pPr>
              <a:spcBef>
                <a:spcPts val="0"/>
              </a:spcBef>
            </a:pPr>
            <a:r>
              <a:rPr lang="en-US" sz="1600" dirty="0" smtClean="0"/>
              <a:t>Fatty </a:t>
            </a:r>
            <a:r>
              <a:rPr lang="en-US" sz="1600" dirty="0"/>
              <a:t>acid synthesis is essentially the reverse process of fatty acid breakdown (beta-oxidation), but it uses different enzymes and biochemical </a:t>
            </a:r>
            <a:r>
              <a:rPr lang="en-US" sz="1600" dirty="0" smtClean="0"/>
              <a:t>pathways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Building Blocks: </a:t>
            </a:r>
            <a:r>
              <a:rPr lang="en-US" sz="1600" b="1" dirty="0" smtClean="0"/>
              <a:t>Acetyl-CoA</a:t>
            </a:r>
            <a:r>
              <a:rPr lang="en-US" sz="1600" dirty="0" smtClean="0"/>
              <a:t> and </a:t>
            </a:r>
            <a:r>
              <a:rPr lang="en-US" sz="1600" b="1" dirty="0" err="1" smtClean="0"/>
              <a:t>Malonyl</a:t>
            </a:r>
            <a:r>
              <a:rPr lang="en-US" sz="1600" b="1" dirty="0" smtClean="0"/>
              <a:t>-CoA</a:t>
            </a:r>
            <a:endParaRPr lang="en-US" sz="1600" b="1" dirty="0"/>
          </a:p>
          <a:p>
            <a:pPr>
              <a:spcBef>
                <a:spcPts val="0"/>
              </a:spcBef>
            </a:pPr>
            <a:r>
              <a:rPr lang="en-US" sz="1600" dirty="0"/>
              <a:t>End Product: </a:t>
            </a:r>
            <a:r>
              <a:rPr lang="en-US" sz="1600" b="1" dirty="0" smtClean="0"/>
              <a:t>Palmitate</a:t>
            </a:r>
            <a:r>
              <a:rPr lang="en-US" sz="1600" dirty="0"/>
              <a:t>, a 16-carbon saturated fatty </a:t>
            </a:r>
            <a:r>
              <a:rPr lang="en-US" sz="1600" dirty="0" smtClean="0"/>
              <a:t>acid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Source of Acetyl-CoA for Fatty Acid </a:t>
            </a:r>
            <a:r>
              <a:rPr lang="en-US" sz="1600" dirty="0" smtClean="0"/>
              <a:t>Synthesis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Citrate </a:t>
            </a:r>
            <a:r>
              <a:rPr lang="en-US" sz="1600" dirty="0" smtClean="0"/>
              <a:t>Shuttle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Formation of </a:t>
            </a:r>
            <a:r>
              <a:rPr lang="en-US" sz="1600" dirty="0" err="1" smtClean="0"/>
              <a:t>Malonyl</a:t>
            </a:r>
            <a:r>
              <a:rPr lang="en-US" sz="1600" dirty="0" smtClean="0"/>
              <a:t>-CoA by </a:t>
            </a:r>
            <a:r>
              <a:rPr lang="en-US" sz="1600" b="1" dirty="0">
                <a:solidFill>
                  <a:srgbClr val="FF0000"/>
                </a:solidFill>
              </a:rPr>
              <a:t>Acetyl-CoA Carboxylase </a:t>
            </a:r>
            <a:r>
              <a:rPr lang="en-US" sz="1600" dirty="0"/>
              <a:t>(ACC) – rate-limiting step</a:t>
            </a:r>
            <a:endParaRPr lang="en-US" sz="1600" dirty="0" smtClean="0"/>
          </a:p>
          <a:p>
            <a:pPr>
              <a:spcBef>
                <a:spcPts val="0"/>
              </a:spcBef>
            </a:pPr>
            <a:r>
              <a:rPr lang="en-US" sz="1600" dirty="0"/>
              <a:t>Regulation of </a:t>
            </a:r>
            <a:r>
              <a:rPr lang="en-US" sz="1600" b="1" dirty="0">
                <a:solidFill>
                  <a:srgbClr val="FF0000"/>
                </a:solidFill>
              </a:rPr>
              <a:t>Acetyl-CoA Carboxylase </a:t>
            </a:r>
            <a:endParaRPr lang="en-US" sz="1600" dirty="0" smtClean="0"/>
          </a:p>
          <a:p>
            <a:pPr>
              <a:spcBef>
                <a:spcPts val="0"/>
              </a:spcBef>
            </a:pPr>
            <a:r>
              <a:rPr lang="en-US" sz="1600" dirty="0"/>
              <a:t>Fatty Acid Synthase Complex (FAS</a:t>
            </a:r>
            <a:r>
              <a:rPr lang="en-US" sz="16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US" sz="1600" b="1" dirty="0" smtClean="0"/>
              <a:t>Condensation</a:t>
            </a:r>
          </a:p>
          <a:p>
            <a:pPr lvl="1">
              <a:spcBef>
                <a:spcPts val="0"/>
              </a:spcBef>
            </a:pPr>
            <a:r>
              <a:rPr lang="en-US" sz="1600" b="1" dirty="0" smtClean="0"/>
              <a:t>Reduction</a:t>
            </a:r>
          </a:p>
          <a:p>
            <a:pPr lvl="1">
              <a:spcBef>
                <a:spcPts val="0"/>
              </a:spcBef>
            </a:pPr>
            <a:r>
              <a:rPr lang="en-US" sz="1600" b="1" dirty="0" smtClean="0"/>
              <a:t>Dehydration </a:t>
            </a:r>
          </a:p>
          <a:p>
            <a:pPr lvl="1">
              <a:spcBef>
                <a:spcPts val="0"/>
              </a:spcBef>
            </a:pPr>
            <a:r>
              <a:rPr lang="en-US" sz="1600" b="1" dirty="0" smtClean="0"/>
              <a:t>Reduction </a:t>
            </a:r>
            <a:r>
              <a:rPr lang="en-US" sz="1600" b="1" dirty="0"/>
              <a:t>(Second </a:t>
            </a:r>
            <a:r>
              <a:rPr lang="en-US" sz="1600" b="1" dirty="0" smtClean="0"/>
              <a:t>Reduction)</a:t>
            </a:r>
            <a:endParaRPr lang="en-US" sz="1600" b="1" dirty="0"/>
          </a:p>
          <a:p>
            <a:pPr lvl="1">
              <a:spcBef>
                <a:spcPts val="0"/>
              </a:spcBef>
            </a:pPr>
            <a:r>
              <a:rPr lang="en-US" sz="1600" dirty="0" smtClean="0"/>
              <a:t>(Chain Elongation)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600" dirty="0"/>
              <a:t>Storage or Utilization of Fatty </a:t>
            </a:r>
            <a:r>
              <a:rPr lang="en-US" sz="1600" dirty="0" smtClean="0"/>
              <a:t>Acids</a:t>
            </a:r>
          </a:p>
          <a:p>
            <a:pPr>
              <a:spcBef>
                <a:spcPts val="0"/>
              </a:spcBef>
            </a:pPr>
            <a:r>
              <a:rPr lang="en-US" sz="1600" dirty="0"/>
              <a:t>Regulation of Fatty Acid Synthesis</a:t>
            </a:r>
          </a:p>
        </p:txBody>
      </p:sp>
    </p:spTree>
    <p:extLst>
      <p:ext uri="{BB962C8B-B14F-4D97-AF65-F5344CB8AC3E}">
        <p14:creationId xmlns:p14="http://schemas.microsoft.com/office/powerpoint/2010/main" val="113794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76C500-5B88-4B0F-8F6A-BF83C262C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18033"/>
          </a:xfrm>
        </p:spPr>
        <p:txBody>
          <a:bodyPr>
            <a:normAutofit/>
          </a:bodyPr>
          <a:lstStyle/>
          <a:p>
            <a:r>
              <a:rPr lang="en-US" sz="4400" dirty="0"/>
              <a:t>Transport of Acetyl CoA to Cytoplasm</a:t>
            </a:r>
            <a:endParaRPr lang="sr-Latn-R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64F9A4E-995A-4871-8CE6-3DB4CF3DE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92629"/>
            <a:ext cx="7154232" cy="4978216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The starting material for </a:t>
            </a:r>
            <a:r>
              <a:rPr lang="en-US" sz="2400" b="0" i="1" u="none" strike="noStrike" baseline="0" dirty="0"/>
              <a:t>de novo</a:t>
            </a:r>
            <a:r>
              <a:rPr lang="en-US" sz="2400" b="0" i="0" u="none" strike="noStrike" baseline="0" dirty="0"/>
              <a:t> synthesis is </a:t>
            </a:r>
            <a:r>
              <a:rPr lang="en-US" sz="2400" b="1" i="0" u="none" strike="noStrike" baseline="0" dirty="0" smtClean="0"/>
              <a:t>acetyl- </a:t>
            </a:r>
            <a:r>
              <a:rPr lang="en-US" sz="2400" b="1" i="0" u="none" strike="noStrike" baseline="0" dirty="0"/>
              <a:t>CoA</a:t>
            </a:r>
          </a:p>
          <a:p>
            <a:pPr algn="l"/>
            <a:r>
              <a:rPr lang="en-US" sz="2400" b="1" i="0" u="none" strike="noStrike" baseline="0" dirty="0" smtClean="0"/>
              <a:t>It </a:t>
            </a:r>
            <a:r>
              <a:rPr lang="en-US" sz="2400" b="1" i="0" u="none" strike="noStrike" baseline="0" dirty="0"/>
              <a:t>is formed inside the mitochondria from pyruvate</a:t>
            </a:r>
          </a:p>
          <a:p>
            <a:pPr algn="l"/>
            <a:r>
              <a:rPr lang="sr-Latn-RS" sz="2400" b="0" i="0" u="none" strike="noStrike" baseline="0" dirty="0"/>
              <a:t>The inner</a:t>
            </a:r>
            <a:r>
              <a:rPr lang="en-US" sz="2400" b="0" i="0" u="none" strike="noStrike" baseline="0" dirty="0"/>
              <a:t> membrane is not freely permeable to </a:t>
            </a:r>
            <a:r>
              <a:rPr lang="en-US" sz="2400" b="0" i="0" u="none" strike="noStrike" baseline="0" dirty="0" smtClean="0"/>
              <a:t>acetyl-CoA</a:t>
            </a:r>
            <a:endParaRPr lang="en-US" sz="2400" b="0" i="0" u="none" strike="noStrike" baseline="0" dirty="0"/>
          </a:p>
          <a:p>
            <a:pPr algn="l"/>
            <a:r>
              <a:rPr lang="sr-Latn-RS" sz="2400" b="0" i="0" u="none" strike="noStrike" baseline="0" dirty="0"/>
              <a:t>Hence the</a:t>
            </a:r>
            <a:r>
              <a:rPr lang="en-US" sz="2400" dirty="0"/>
              <a:t>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acetyl-CoA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units are delivered to the cytoplasm as citrate</a:t>
            </a:r>
          </a:p>
          <a:p>
            <a:pPr algn="l"/>
            <a:r>
              <a:rPr lang="en-US" sz="2400" b="0" i="0" u="none" strike="noStrike" baseline="0" dirty="0"/>
              <a:t>Citrate is transported from mitochondria by a </a:t>
            </a:r>
            <a:r>
              <a:rPr lang="sr-Latn-RS" sz="2400" b="0" i="0" u="none" strike="noStrike" baseline="0" dirty="0"/>
              <a:t>tricarboxylic acid </a:t>
            </a:r>
            <a:r>
              <a:rPr lang="sr-Latn-RS" sz="2400" b="1" i="0" u="none" strike="noStrike" baseline="0" dirty="0" smtClean="0">
                <a:solidFill>
                  <a:srgbClr val="FF0000"/>
                </a:solidFill>
              </a:rPr>
              <a:t>transporter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</a:t>
            </a:r>
            <a:r>
              <a:rPr lang="en-US" sz="2400" i="0" u="none" strike="noStrike" baseline="0" dirty="0" smtClean="0"/>
              <a:t>(</a:t>
            </a:r>
            <a:r>
              <a:rPr lang="en-US" sz="2400" b="1" i="0" u="none" strike="noStrike" baseline="0" dirty="0" smtClean="0"/>
              <a:t>citrate-malate shuttle</a:t>
            </a:r>
            <a:r>
              <a:rPr lang="en-US" sz="2400" i="0" u="none" strike="noStrike" baseline="0" dirty="0" smtClean="0"/>
              <a:t>)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In the cytoplasm, citrate is cleaved to oxaloacetate and </a:t>
            </a:r>
            <a:r>
              <a:rPr lang="en-US" sz="2400" b="0" i="0" u="none" strike="noStrike" baseline="0" dirty="0" smtClean="0"/>
              <a:t>acetyl-CoA </a:t>
            </a:r>
            <a:r>
              <a:rPr lang="en-US" sz="2400" b="0" i="0" u="none" strike="noStrike" baseline="0" dirty="0"/>
              <a:t>in the cytoplasm</a:t>
            </a:r>
          </a:p>
          <a:p>
            <a:pPr algn="l"/>
            <a:r>
              <a:rPr lang="en-US" sz="2400" b="0" i="0" u="none" strike="noStrike" baseline="0" dirty="0"/>
              <a:t>The enzyme is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ATP citrate lyase</a:t>
            </a:r>
          </a:p>
          <a:p>
            <a:pPr algn="l"/>
            <a:r>
              <a:rPr lang="sr-Latn-RS" sz="2400" b="0" i="0" u="none" strike="noStrike" baseline="0" dirty="0"/>
              <a:t>The oxaloacetate</a:t>
            </a:r>
            <a:r>
              <a:rPr lang="en-US" sz="2400" b="0" i="0" u="none" strike="noStrike" baseline="0" dirty="0"/>
              <a:t> can return to the mitochondria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malate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pyruvate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C026EB8-1DE3-477E-9D6E-BEDA37B8A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164" y="1018033"/>
            <a:ext cx="4881836" cy="58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54BC51-2151-4C75-A424-53401EA5E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86" y="116949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CLASSIFICATION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A2AF6A-D19B-4172-8A51-FF2BA315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86" y="1592182"/>
            <a:ext cx="7726468" cy="4091442"/>
          </a:xfrm>
        </p:spPr>
        <p:txBody>
          <a:bodyPr>
            <a:normAutofit/>
          </a:bodyPr>
          <a:lstStyle/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Simple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esters of fatty acids with glycerol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or other higher alcohols</a:t>
            </a:r>
          </a:p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Compound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 esterified with alcohol; but in addition they contain other </a:t>
            </a:r>
            <a:r>
              <a:rPr lang="sr-Latn-R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groups</a:t>
            </a:r>
            <a:endParaRPr lang="en-US" sz="2300" b="1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3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Derived lipids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are compounds, </a:t>
            </a:r>
            <a:r>
              <a:rPr lang="en-US" sz="23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which are derived from lipids or precursors of lipids</a:t>
            </a:r>
            <a:r>
              <a:rPr lang="en-U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e.g. fatty </a:t>
            </a:r>
            <a:r>
              <a:rPr lang="sr-Latn-RS" sz="23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acids, steroids</a:t>
            </a:r>
            <a:endParaRPr lang="en-US" sz="23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300" b="1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Lipids complexed to other compounds</a:t>
            </a:r>
            <a:endParaRPr lang="sr-Latn-RS" sz="2300" b="1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44766A5-66E6-4B16-8DEA-34F073B46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154" y="1"/>
            <a:ext cx="38338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1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"/>
            <a:ext cx="8784771" cy="1018033"/>
          </a:xfrm>
        </p:spPr>
        <p:txBody>
          <a:bodyPr>
            <a:normAutofit fontScale="90000"/>
          </a:bodyPr>
          <a:lstStyle/>
          <a:p>
            <a:r>
              <a:rPr lang="en-US" dirty="0"/>
              <a:t>Conversion of Acetyl CoA to </a:t>
            </a:r>
            <a:r>
              <a:rPr lang="en-US" dirty="0" err="1"/>
              <a:t>Malonyl</a:t>
            </a:r>
            <a:r>
              <a:rPr lang="en-US" dirty="0"/>
              <a:t> </a:t>
            </a:r>
            <a:r>
              <a:rPr lang="en-US" dirty="0" smtClean="0"/>
              <a:t>CoA and regulation of ACC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00" y="1210502"/>
            <a:ext cx="7083182" cy="564749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To synthesize </a:t>
            </a:r>
            <a:r>
              <a:rPr lang="en-US" sz="2400" dirty="0" err="1"/>
              <a:t>malonyl</a:t>
            </a:r>
            <a:r>
              <a:rPr lang="en-US" sz="2400" dirty="0"/>
              <a:t> CoA, </a:t>
            </a:r>
            <a:r>
              <a:rPr lang="en-US" sz="2400" b="1" dirty="0">
                <a:solidFill>
                  <a:srgbClr val="FF0000"/>
                </a:solidFill>
              </a:rPr>
              <a:t>acetyl CoA </a:t>
            </a:r>
            <a:r>
              <a:rPr lang="en-US" sz="2400" b="1" dirty="0" smtClean="0">
                <a:solidFill>
                  <a:srgbClr val="FF0000"/>
                </a:solidFill>
              </a:rPr>
              <a:t>carboxylase (ACC)</a:t>
            </a:r>
            <a:r>
              <a:rPr lang="en-US" sz="2400" dirty="0" smtClean="0"/>
              <a:t> adds </a:t>
            </a:r>
            <a:r>
              <a:rPr lang="en-US" sz="2400" dirty="0"/>
              <a:t>a carboxyl group to acetyl CoA in a reaction requiring biotin and </a:t>
            </a:r>
            <a:r>
              <a:rPr lang="en-US" sz="2400" dirty="0" smtClean="0"/>
              <a:t>adenosine triphosphate </a:t>
            </a:r>
            <a:r>
              <a:rPr lang="en-US" sz="2400" dirty="0"/>
              <a:t>(ATP</a:t>
            </a:r>
            <a:r>
              <a:rPr lang="en-US" sz="2400" dirty="0" smtClean="0"/>
              <a:t>)</a:t>
            </a:r>
          </a:p>
          <a:p>
            <a:r>
              <a:rPr lang="en-US" sz="2400" b="1" dirty="0"/>
              <a:t>Acetyl CoA carboxylase is the </a:t>
            </a:r>
            <a:r>
              <a:rPr lang="en-US" sz="2400" b="1" dirty="0">
                <a:solidFill>
                  <a:srgbClr val="FF0000"/>
                </a:solidFill>
              </a:rPr>
              <a:t>rate-limiting</a:t>
            </a:r>
            <a:r>
              <a:rPr lang="en-US" sz="2400" b="1" dirty="0"/>
              <a:t> enzyme of fatty acid </a:t>
            </a:r>
            <a:r>
              <a:rPr lang="en-US" sz="2400" b="1" dirty="0" smtClean="0"/>
              <a:t>synthesis</a:t>
            </a:r>
            <a:endParaRPr lang="en-US" sz="2400" dirty="0" smtClean="0"/>
          </a:p>
          <a:p>
            <a:r>
              <a:rPr lang="en-US" sz="2400" dirty="0"/>
              <a:t>Enzyme activity is regulated </a:t>
            </a:r>
            <a:r>
              <a:rPr lang="en-US" sz="2400" dirty="0" smtClean="0"/>
              <a:t>by: </a:t>
            </a:r>
          </a:p>
          <a:p>
            <a:pPr lvl="1"/>
            <a:r>
              <a:rPr lang="en-US" sz="2400" dirty="0"/>
              <a:t>Phosphorylation (The </a:t>
            </a:r>
            <a:r>
              <a:rPr lang="en-US" sz="2400" b="1" dirty="0"/>
              <a:t>enzyme is activated by </a:t>
            </a:r>
            <a:r>
              <a:rPr lang="en-US" sz="2400" b="1" dirty="0" err="1"/>
              <a:t>dephosphorylation</a:t>
            </a:r>
            <a:r>
              <a:rPr lang="en-US" sz="2400" dirty="0"/>
              <a:t> in the fed </a:t>
            </a:r>
            <a:r>
              <a:rPr lang="en-US" sz="2400" dirty="0" smtClean="0"/>
              <a:t>state; </a:t>
            </a:r>
            <a:r>
              <a:rPr lang="en-US" sz="2400" b="1" dirty="0" smtClean="0"/>
              <a:t>INSULIN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b="1" dirty="0"/>
              <a:t>A</a:t>
            </a:r>
            <a:r>
              <a:rPr lang="en-US" sz="2400" b="1" dirty="0" smtClean="0"/>
              <a:t>llosteric </a:t>
            </a:r>
            <a:r>
              <a:rPr lang="en-US" sz="2400" b="1" dirty="0"/>
              <a:t>modification </a:t>
            </a:r>
            <a:r>
              <a:rPr lang="en-US" sz="2400" b="1" dirty="0" smtClean="0"/>
              <a:t>of ACC</a:t>
            </a:r>
            <a:endParaRPr lang="en-US" sz="2400" dirty="0"/>
          </a:p>
          <a:p>
            <a:pPr lvl="2"/>
            <a:r>
              <a:rPr lang="en-US" sz="1867" b="1" dirty="0" smtClean="0">
                <a:solidFill>
                  <a:srgbClr val="00B050"/>
                </a:solidFill>
              </a:rPr>
              <a:t>Citrate</a:t>
            </a:r>
            <a:r>
              <a:rPr lang="en-US" sz="1867" dirty="0" smtClean="0"/>
              <a:t> </a:t>
            </a:r>
            <a:r>
              <a:rPr lang="en-US" sz="1867" dirty="0"/>
              <a:t>allosterically activates acetyl </a:t>
            </a:r>
            <a:r>
              <a:rPr lang="en-US" sz="1867" dirty="0" smtClean="0"/>
              <a:t>CoA carboxylase </a:t>
            </a:r>
            <a:r>
              <a:rPr lang="en-US" sz="1867" dirty="0"/>
              <a:t>by causing the individual enzyme molecules (each composed of 4 </a:t>
            </a:r>
            <a:r>
              <a:rPr lang="en-US" sz="1867" dirty="0" smtClean="0"/>
              <a:t>subunits) to polymerize</a:t>
            </a:r>
          </a:p>
          <a:p>
            <a:pPr lvl="2"/>
            <a:r>
              <a:rPr lang="en-US" sz="1867" b="1" dirty="0" err="1" smtClean="0">
                <a:solidFill>
                  <a:srgbClr val="FF0000"/>
                </a:solidFill>
              </a:rPr>
              <a:t>Palmityl</a:t>
            </a:r>
            <a:r>
              <a:rPr lang="en-US" sz="1867" b="1" dirty="0" smtClean="0">
                <a:solidFill>
                  <a:srgbClr val="FF0000"/>
                </a:solidFill>
              </a:rPr>
              <a:t> </a:t>
            </a:r>
            <a:r>
              <a:rPr lang="en-US" sz="1867" b="1" dirty="0">
                <a:solidFill>
                  <a:srgbClr val="FF0000"/>
                </a:solidFill>
              </a:rPr>
              <a:t>CoA</a:t>
            </a:r>
            <a:r>
              <a:rPr lang="en-US" sz="1867" dirty="0"/>
              <a:t>, produced from palmitate (the </a:t>
            </a:r>
            <a:r>
              <a:rPr lang="en-US" sz="1867" dirty="0" smtClean="0"/>
              <a:t>end-product of fatty </a:t>
            </a:r>
            <a:r>
              <a:rPr lang="en-US" sz="1867" dirty="0"/>
              <a:t>acid synthase activity), inhibits </a:t>
            </a:r>
            <a:r>
              <a:rPr lang="en-US" sz="1867" dirty="0" smtClean="0"/>
              <a:t>acetyl-CoA carboxylase</a:t>
            </a:r>
          </a:p>
          <a:p>
            <a:pPr lvl="1"/>
            <a:r>
              <a:rPr lang="en-US" sz="2400" b="1" dirty="0" smtClean="0"/>
              <a:t>induction/repression </a:t>
            </a:r>
            <a:r>
              <a:rPr lang="en-US" sz="2400" b="1" dirty="0"/>
              <a:t>of its </a:t>
            </a:r>
            <a:r>
              <a:rPr lang="en-US" sz="2400" b="1" dirty="0" smtClean="0"/>
              <a:t>synthesis:</a:t>
            </a:r>
            <a:r>
              <a:rPr lang="en-US" sz="2400" dirty="0" smtClean="0"/>
              <a:t> A </a:t>
            </a:r>
            <a:r>
              <a:rPr lang="en-US" sz="2400" dirty="0"/>
              <a:t>high insulin/glucagon </a:t>
            </a:r>
            <a:r>
              <a:rPr lang="en-US" sz="2400" dirty="0" smtClean="0"/>
              <a:t>ratio results in </a:t>
            </a:r>
            <a:r>
              <a:rPr lang="en-US" sz="2400" dirty="0"/>
              <a:t>induction of the synthesis of both </a:t>
            </a:r>
            <a:r>
              <a:rPr lang="en-US" sz="2400" b="1" dirty="0" smtClean="0"/>
              <a:t>acetyl-CoA </a:t>
            </a:r>
            <a:r>
              <a:rPr lang="en-US" sz="2400" b="1" dirty="0"/>
              <a:t>carboxylase </a:t>
            </a:r>
            <a:r>
              <a:rPr lang="en-US" sz="2400" dirty="0"/>
              <a:t>and the next </a:t>
            </a:r>
            <a:r>
              <a:rPr lang="en-US" sz="2400" dirty="0" smtClean="0"/>
              <a:t>enzyme in </a:t>
            </a:r>
            <a:r>
              <a:rPr lang="en-US" sz="2400" dirty="0"/>
              <a:t>the pathway, </a:t>
            </a:r>
            <a:r>
              <a:rPr lang="en-US" sz="2400" b="1" dirty="0"/>
              <a:t>fatty acid </a:t>
            </a:r>
            <a:r>
              <a:rPr lang="en-US" sz="2400" b="1" dirty="0" smtClean="0"/>
              <a:t>synthase</a:t>
            </a:r>
            <a:endParaRPr lang="en-US" sz="2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389" y="920069"/>
            <a:ext cx="4914611" cy="23889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507" y="3226897"/>
            <a:ext cx="2553566" cy="369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4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584B18-D8C3-4FE1-89D9-09AC45C7A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8334"/>
            <a:ext cx="8777173" cy="1018033"/>
          </a:xfrm>
        </p:spPr>
        <p:txBody>
          <a:bodyPr>
            <a:normAutofit/>
          </a:bodyPr>
          <a:lstStyle/>
          <a:p>
            <a:r>
              <a:rPr lang="sr-Latn-RS" sz="4000" dirty="0"/>
              <a:t>Fatty Acid Synthase (FAS) Complex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A276AC-A022-44F7-B8D7-3FB824FF9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292386"/>
            <a:ext cx="7913914" cy="4458817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>
                <a:cs typeface="Arial" panose="020B0604020202020204" pitchFamily="34" charset="0"/>
              </a:rPr>
              <a:t>This system exists as a </a:t>
            </a:r>
            <a:r>
              <a:rPr lang="en-US" sz="2400" b="1" i="0" u="none" strike="noStrike" baseline="0" dirty="0">
                <a:solidFill>
                  <a:srgbClr val="FF0000"/>
                </a:solidFill>
                <a:cs typeface="Arial" panose="020B0604020202020204" pitchFamily="34" charset="0"/>
              </a:rPr>
              <a:t>multi-enzyme complex</a:t>
            </a:r>
          </a:p>
          <a:p>
            <a:pPr algn="l"/>
            <a:r>
              <a:rPr lang="sr-Latn-RS" sz="2400" b="0" i="0" u="none" strike="noStrike" baseline="0" dirty="0">
                <a:cs typeface="Arial" panose="020B0604020202020204" pitchFamily="34" charset="0"/>
              </a:rPr>
              <a:t>The</a:t>
            </a:r>
            <a:r>
              <a:rPr lang="en-US" sz="2400" b="0" i="0" u="none" strike="noStrike" baseline="0" dirty="0">
                <a:cs typeface="Arial" panose="020B0604020202020204" pitchFamily="34" charset="0"/>
              </a:rPr>
              <a:t> enzymes form a </a:t>
            </a:r>
            <a:r>
              <a:rPr lang="en-US" sz="2400" b="1" i="0" u="none" strike="noStrike" baseline="0" dirty="0">
                <a:solidFill>
                  <a:srgbClr val="FF0000"/>
                </a:solidFill>
                <a:cs typeface="Arial" panose="020B0604020202020204" pitchFamily="34" charset="0"/>
              </a:rPr>
              <a:t>dimer</a:t>
            </a:r>
            <a:r>
              <a:rPr lang="en-US" sz="2400" b="1" i="0" u="none" strike="noStrike" baseline="0" dirty="0">
                <a:cs typeface="Arial" panose="020B0604020202020204" pitchFamily="34" charset="0"/>
              </a:rPr>
              <a:t> </a:t>
            </a:r>
            <a:r>
              <a:rPr lang="en-US" sz="2400" b="0" i="0" u="none" strike="noStrike" baseline="0" dirty="0">
                <a:cs typeface="Arial" panose="020B0604020202020204" pitchFamily="34" charset="0"/>
              </a:rPr>
              <a:t>with identical </a:t>
            </a:r>
            <a:r>
              <a:rPr lang="en-US" sz="2400" b="0" i="0" u="none" strike="noStrike" baseline="0" dirty="0" smtClean="0">
                <a:cs typeface="Arial" panose="020B0604020202020204" pitchFamily="34" charset="0"/>
              </a:rPr>
              <a:t>but antiparallel subunits</a:t>
            </a:r>
            <a:endParaRPr lang="en-US" sz="2400" b="0" i="0" u="none" strike="noStrike" baseline="0" dirty="0">
              <a:cs typeface="Arial" panose="020B0604020202020204" pitchFamily="34" charset="0"/>
            </a:endParaRPr>
          </a:p>
          <a:p>
            <a:pPr algn="l"/>
            <a:r>
              <a:rPr lang="sr-Latn-RS" sz="2400" b="0" i="0" u="none" strike="noStrike" baseline="0" dirty="0">
                <a:cs typeface="Arial" panose="020B0604020202020204" pitchFamily="34" charset="0"/>
              </a:rPr>
              <a:t>Each</a:t>
            </a:r>
            <a:r>
              <a:rPr lang="en-US" sz="2400" b="0" i="0" u="none" strike="noStrike" baseline="0" dirty="0">
                <a:cs typeface="Arial" panose="020B0604020202020204" pitchFamily="34" charset="0"/>
              </a:rPr>
              <a:t> subunit of the complex is organized into </a:t>
            </a:r>
            <a:r>
              <a:rPr lang="en-US" sz="2400" b="1" i="0" u="none" strike="noStrike" baseline="0" dirty="0">
                <a:solidFill>
                  <a:srgbClr val="FF0000"/>
                </a:solidFill>
                <a:cs typeface="Arial" panose="020B0604020202020204" pitchFamily="34" charset="0"/>
              </a:rPr>
              <a:t>3 </a:t>
            </a:r>
            <a:r>
              <a:rPr lang="en-US" sz="2400" b="1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domains </a:t>
            </a:r>
            <a:r>
              <a:rPr lang="en-US" sz="2400" b="0" i="0" u="none" strike="noStrike" baseline="0" dirty="0">
                <a:latin typeface="Times New Roman" panose="02020603050405020304" pitchFamily="18" charset="0"/>
              </a:rPr>
              <a:t>with </a:t>
            </a:r>
            <a:r>
              <a:rPr lang="en-US" sz="2400" b="1" i="0" u="none" strike="noStrike" baseline="0" dirty="0"/>
              <a:t>7 </a:t>
            </a:r>
            <a:r>
              <a:rPr lang="sr-Latn-RS" sz="2400" b="1" i="0" u="none" strike="noStrike" baseline="0" dirty="0"/>
              <a:t>enzymes</a:t>
            </a:r>
            <a:endParaRPr lang="sr-Latn-RS" sz="24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184B9DF-64C8-499D-8356-D01BDC35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1" y="3500583"/>
            <a:ext cx="5597863" cy="3345402"/>
          </a:xfrm>
          <a:prstGeom prst="rect">
            <a:avLst/>
          </a:prstGeom>
        </p:spPr>
      </p:pic>
      <p:pic>
        <p:nvPicPr>
          <p:cNvPr id="5" name="Picture 4" descr="8883n25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7086" y="1"/>
            <a:ext cx="4484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476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EF4BF8-BB3E-48B1-834B-45F804420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342"/>
            <a:ext cx="10196945" cy="1018033"/>
          </a:xfrm>
        </p:spPr>
        <p:txBody>
          <a:bodyPr>
            <a:normAutofit/>
          </a:bodyPr>
          <a:lstStyle/>
          <a:p>
            <a:r>
              <a:rPr lang="sr-Latn-RS" sz="3600" dirty="0"/>
              <a:t>Advantages of Multi-enzyme Complex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BDA649-9FDD-44A3-92DF-D8D4B5133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0257" y="1127375"/>
            <a:ext cx="7542681" cy="4458817"/>
          </a:xfrm>
        </p:spPr>
        <p:txBody>
          <a:bodyPr>
            <a:normAutofit/>
          </a:bodyPr>
          <a:lstStyle/>
          <a:p>
            <a:pPr algn="l"/>
            <a:r>
              <a:rPr lang="en-US" sz="2200" b="0" i="0" u="none" strike="noStrike" baseline="0" dirty="0"/>
              <a:t>Intermediates of the reaction can easily interact with the active sites of the enzymes</a:t>
            </a:r>
          </a:p>
          <a:p>
            <a:pPr algn="l"/>
            <a:r>
              <a:rPr lang="en-US" sz="2200" b="0" i="0" u="none" strike="noStrike" baseline="0" dirty="0"/>
              <a:t>One gene codes all the enzymes; so all the enzymes </a:t>
            </a:r>
            <a:r>
              <a:rPr lang="sr-Latn-RS" sz="2200" b="0" i="0" u="none" strike="noStrike" baseline="0" dirty="0"/>
              <a:t>are in equimolecular concentrations</a:t>
            </a:r>
          </a:p>
          <a:p>
            <a:r>
              <a:rPr lang="en-US" sz="2200" b="0" i="0" u="none" strike="noStrike" baseline="0" dirty="0"/>
              <a:t>So the efficiency of the process is enhanced</a:t>
            </a:r>
            <a:endParaRPr lang="sr-Latn-R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BB06B0C-CBCF-4A00-8C7B-85FCE7A9E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78" y="3030881"/>
            <a:ext cx="6330273" cy="3783106"/>
          </a:xfrm>
          <a:prstGeom prst="rect">
            <a:avLst/>
          </a:prstGeom>
        </p:spPr>
      </p:pic>
      <p:pic>
        <p:nvPicPr>
          <p:cNvPr id="5" name="Picture 4" descr="8883n25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5486" y="1"/>
            <a:ext cx="49265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77787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3A4FB4-DDA0-4978-87FE-43DE090A5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06703"/>
            <a:ext cx="8058162" cy="101803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Step 1: Carboxylation of Acetyl CoA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37C50F-D7D5-498D-B4D8-892056606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85543"/>
            <a:ext cx="8058162" cy="4458817"/>
          </a:xfrm>
        </p:spPr>
        <p:txBody>
          <a:bodyPr>
            <a:noAutofit/>
          </a:bodyPr>
          <a:lstStyle/>
          <a:p>
            <a:pPr algn="l"/>
            <a:r>
              <a:rPr lang="en-US" sz="2400" b="0" i="0" u="none" strike="noStrike" baseline="0" dirty="0"/>
              <a:t>The first step in the fatty acid synthesis is the </a:t>
            </a:r>
            <a:r>
              <a:rPr lang="en-US" sz="2400" b="1" i="0" u="none" strike="noStrike" baseline="0" dirty="0"/>
              <a:t>carboxylation of acetyl CoA to form malonyl CoA</a:t>
            </a:r>
          </a:p>
          <a:p>
            <a:pPr algn="l"/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Acetyl-CoA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carboxylase </a:t>
            </a:r>
            <a:r>
              <a:rPr lang="en-US" sz="2400" b="0" i="0" u="none" strike="noStrike" baseline="0" dirty="0"/>
              <a:t>is not a part of the multi-enzyme complex</a:t>
            </a:r>
          </a:p>
          <a:p>
            <a:pPr algn="l"/>
            <a:r>
              <a:rPr lang="en-US" sz="2400" dirty="0"/>
              <a:t>I</a:t>
            </a:r>
            <a:r>
              <a:rPr lang="en-US" sz="2400" b="0" i="0" u="none" strike="noStrike" baseline="0" dirty="0"/>
              <a:t>t is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rate-limiting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enzyme</a:t>
            </a:r>
            <a:r>
              <a:rPr lang="en-US" sz="2400" b="1" i="0" u="none" strike="noStrike" baseline="0" dirty="0" smtClean="0"/>
              <a:t> for the synthesis of FA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Biotin (B7)</a:t>
            </a:r>
            <a:r>
              <a:rPr lang="en-US" sz="2400" b="0" i="0" u="none" strike="noStrike" baseline="0" dirty="0" smtClean="0"/>
              <a:t>, </a:t>
            </a:r>
            <a:r>
              <a:rPr lang="en-US" sz="2400" b="0" i="0" u="none" strike="noStrike" baseline="0" dirty="0"/>
              <a:t>a member of B complex vitamins, is necessary for this reaction</a:t>
            </a:r>
          </a:p>
          <a:p>
            <a:pPr algn="l"/>
            <a:r>
              <a:rPr lang="en-US" sz="2400" b="0" i="0" u="none" strike="noStrike" baseline="0" dirty="0"/>
              <a:t>The enzyme is </a:t>
            </a:r>
            <a:r>
              <a:rPr lang="en-US" sz="2400" b="1" i="0" u="none" strike="noStrike" baseline="0" dirty="0"/>
              <a:t>allosterically regulated</a:t>
            </a:r>
            <a:r>
              <a:rPr lang="en-US" sz="2400" b="0" i="0" u="none" strike="noStrike" baseline="0" dirty="0"/>
              <a:t>, the major effectors being </a:t>
            </a:r>
            <a:r>
              <a:rPr lang="en-US" sz="2400" b="1" i="0" u="none" strike="noStrike" baseline="0" dirty="0">
                <a:solidFill>
                  <a:srgbClr val="00B050"/>
                </a:solidFill>
              </a:rPr>
              <a:t>citrate (positive</a:t>
            </a:r>
            <a:r>
              <a:rPr lang="en-US" sz="2400" b="0" i="0" u="none" strike="noStrike" baseline="0" dirty="0"/>
              <a:t>) and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palmitoyl</a:t>
            </a:r>
            <a:r>
              <a:rPr lang="sr-Cyrl-RS" sz="2400" b="1" i="0" u="none" strike="noStrike" baseline="0" dirty="0" smtClean="0">
                <a:solidFill>
                  <a:srgbClr val="FF0000"/>
                </a:solidFill>
              </a:rPr>
              <a:t>-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CoA </a:t>
            </a:r>
            <a:r>
              <a:rPr lang="en-US" sz="2400" b="1" dirty="0" smtClean="0">
                <a:solidFill>
                  <a:srgbClr val="FF0000"/>
                </a:solidFill>
              </a:rPr>
              <a:t>and </a:t>
            </a:r>
            <a:r>
              <a:rPr lang="en-US" sz="2400" b="1" dirty="0" err="1" smtClean="0">
                <a:solidFill>
                  <a:srgbClr val="FF0000"/>
                </a:solidFill>
              </a:rPr>
              <a:t>malonyl</a:t>
            </a:r>
            <a:r>
              <a:rPr lang="en-US" sz="2400" b="1" dirty="0" smtClean="0">
                <a:solidFill>
                  <a:srgbClr val="FF0000"/>
                </a:solidFill>
              </a:rPr>
              <a:t>-CoA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(negative</a:t>
            </a:r>
            <a:r>
              <a:rPr lang="en-US" sz="2400" b="0" i="0" u="none" strike="noStrike" baseline="0" dirty="0"/>
              <a:t>)</a:t>
            </a:r>
          </a:p>
          <a:p>
            <a:pPr lvl="1"/>
            <a:r>
              <a:rPr lang="en-US" sz="2400" b="0" i="0" u="none" strike="noStrike" baseline="0" dirty="0"/>
              <a:t>The reaction is similar to carboxylation of </a:t>
            </a:r>
            <a:r>
              <a:rPr lang="sr-Latn-RS" sz="2400" b="0" i="0" u="none" strike="noStrike" baseline="0" dirty="0"/>
              <a:t>pyruvate to form oxaloacetate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4E47A27-C92F-4B14-8601-10AE35DC5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63" y="9236"/>
            <a:ext cx="4325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3FC8CD-1C19-4346-8174-FCD926E3C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86774" cy="101803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Step 2: Three C and Two C Units are Added</a:t>
            </a:r>
            <a:endParaRPr lang="sr-Latn-R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18EEED-BE53-4AD4-AEEA-D7C5ABE73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870857"/>
            <a:ext cx="3918856" cy="5987143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2400" b="1" i="0" u="none" strike="noStrike" baseline="0" dirty="0">
                <a:solidFill>
                  <a:srgbClr val="FF0000"/>
                </a:solidFill>
              </a:rPr>
              <a:t>Acetyl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transacylase</a:t>
            </a:r>
            <a:r>
              <a:rPr lang="en-US" sz="2400" b="0" i="0" u="none" strike="noStrike" baseline="0" dirty="0" smtClean="0"/>
              <a:t> (1) catalyzes </a:t>
            </a:r>
            <a:r>
              <a:rPr lang="en-US" sz="2400" b="0" i="0" u="none" strike="noStrike" baseline="0" dirty="0"/>
              <a:t>the transfer of the acetyl group (2 carbons) to the cysteinyl SH group of the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condensing enzyme </a:t>
            </a:r>
            <a:r>
              <a:rPr lang="en-US" sz="2400" b="0" i="0" u="none" strike="noStrike" baseline="0" dirty="0"/>
              <a:t>(CE) of the other monomer of the fatty acid synthase complex</a:t>
            </a:r>
          </a:p>
          <a:p>
            <a:pPr algn="l"/>
            <a:r>
              <a:rPr lang="sr-Latn-RS" sz="2400" b="1" i="0" u="none" strike="noStrike" baseline="0" dirty="0" smtClean="0">
                <a:solidFill>
                  <a:srgbClr val="FF0000"/>
                </a:solidFill>
              </a:rPr>
              <a:t>Malonyl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transacylase </a:t>
            </a:r>
            <a:r>
              <a:rPr lang="en-US" sz="2400" i="0" u="none" strike="noStrike" baseline="0" dirty="0" smtClean="0"/>
              <a:t>(3) </a:t>
            </a:r>
            <a:r>
              <a:rPr lang="en-US" sz="2400" b="0" i="0" u="none" strike="noStrike" baseline="0" dirty="0" smtClean="0"/>
              <a:t>transfers </a:t>
            </a:r>
            <a:r>
              <a:rPr lang="en-US" sz="2400" b="0" i="0" u="none" strike="noStrike" baseline="0" dirty="0"/>
              <a:t>the malonyl group to the SH group of the ACP of one monomer of the </a:t>
            </a:r>
            <a:r>
              <a:rPr lang="en-US" sz="2400" b="0" i="0" u="none" strike="noStrike" baseline="0" dirty="0" smtClean="0"/>
              <a:t>enzyme</a:t>
            </a:r>
          </a:p>
          <a:p>
            <a:r>
              <a:rPr lang="en-US" sz="2400" dirty="0"/>
              <a:t>One molecule of </a:t>
            </a:r>
            <a:r>
              <a:rPr lang="en-US" sz="2400" dirty="0" smtClean="0"/>
              <a:t>acetyl-CoA </a:t>
            </a:r>
            <a:r>
              <a:rPr lang="en-US" sz="2400" dirty="0"/>
              <a:t>(2 carbon) and one molecule of </a:t>
            </a:r>
            <a:r>
              <a:rPr lang="en-US" sz="2400" dirty="0" err="1" smtClean="0"/>
              <a:t>malonyl</a:t>
            </a:r>
            <a:r>
              <a:rPr lang="en-US" sz="2400" dirty="0"/>
              <a:t>-</a:t>
            </a:r>
            <a:r>
              <a:rPr lang="en-US" sz="2400" dirty="0" smtClean="0"/>
              <a:t>CoA </a:t>
            </a:r>
            <a:r>
              <a:rPr lang="en-US" sz="2400" dirty="0"/>
              <a:t>(3 carbon) bind to the </a:t>
            </a:r>
            <a:r>
              <a:rPr lang="en-US" sz="2400" dirty="0" err="1"/>
              <a:t>multienzyme</a:t>
            </a:r>
            <a:r>
              <a:rPr lang="en-US" sz="2400" dirty="0"/>
              <a:t> </a:t>
            </a:r>
            <a:r>
              <a:rPr lang="sr-Latn-RS" sz="2400" dirty="0" smtClean="0"/>
              <a:t>complex</a:t>
            </a:r>
            <a:endParaRPr lang="en-US" sz="2400" dirty="0" smtClean="0"/>
          </a:p>
          <a:p>
            <a:r>
              <a:rPr lang="en-US" sz="2400" b="1" dirty="0" smtClean="0"/>
              <a:t>All C atoms in FA originates from </a:t>
            </a:r>
            <a:r>
              <a:rPr lang="en-US" sz="2400" b="1" dirty="0" err="1" smtClean="0"/>
              <a:t>malonyl</a:t>
            </a:r>
            <a:r>
              <a:rPr lang="en-US" sz="2400" b="1" dirty="0" smtClean="0"/>
              <a:t>-CoA, EXCEPT CH</a:t>
            </a:r>
            <a:r>
              <a:rPr lang="en-US" sz="2400" b="1" baseline="-25000" dirty="0" smtClean="0"/>
              <a:t>3</a:t>
            </a:r>
            <a:r>
              <a:rPr lang="en-US" sz="2400" b="1" dirty="0" smtClean="0"/>
              <a:t> group on </a:t>
            </a:r>
            <a:r>
              <a:rPr lang="el-GR" sz="2400" b="1" dirty="0" smtClean="0"/>
              <a:t>ω</a:t>
            </a:r>
            <a:r>
              <a:rPr lang="en-US" sz="2400" b="1" dirty="0" smtClean="0"/>
              <a:t> end of FA</a:t>
            </a:r>
          </a:p>
          <a:p>
            <a:pPr lvl="1"/>
            <a:r>
              <a:rPr lang="en-US" sz="2400" dirty="0" smtClean="0"/>
              <a:t>CH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 group on </a:t>
            </a:r>
            <a:r>
              <a:rPr lang="el-GR" sz="2400" dirty="0" smtClean="0"/>
              <a:t>ω</a:t>
            </a:r>
            <a:r>
              <a:rPr lang="en-US" sz="2400" dirty="0" smtClean="0"/>
              <a:t> end of FA </a:t>
            </a:r>
            <a:r>
              <a:rPr lang="en-US" sz="2400" dirty="0" smtClean="0"/>
              <a:t>origin </a:t>
            </a:r>
            <a:r>
              <a:rPr lang="en-US" sz="2400" dirty="0"/>
              <a:t>from acetyl-CoA</a:t>
            </a:r>
            <a:endParaRPr lang="en-US" sz="2400" dirty="0"/>
          </a:p>
          <a:p>
            <a:pPr algn="l"/>
            <a:endParaRPr lang="sr-Latn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3B580D-5833-4C73-80D0-DE2BD519B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A4440C7-99AF-4B38-A86C-E8F03FC9B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870857"/>
            <a:ext cx="5477024" cy="598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6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B9D1A1-AD7F-4CF2-8380-509065AAF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777173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3: Condensation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207C7D-F760-4BA8-B196-288B48F10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432911"/>
            <a:ext cx="4388586" cy="5425089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b="0" i="0" u="none" strike="noStrike" baseline="0" dirty="0"/>
              <a:t>Acetyl (2C) and malonyl (3C) units are </a:t>
            </a:r>
            <a:r>
              <a:rPr lang="en-US" sz="2400" b="1" i="0" u="none" strike="noStrike" baseline="0" dirty="0"/>
              <a:t>condensed to form beta-keto acyl ACP</a:t>
            </a:r>
            <a:r>
              <a:rPr lang="en-US" sz="2400" b="0" i="0" u="none" strike="noStrike" baseline="0" dirty="0"/>
              <a:t> or </a:t>
            </a:r>
            <a:r>
              <a:rPr lang="en-US" sz="2400" b="0" i="0" u="none" strike="noStrike" baseline="0" dirty="0" err="1"/>
              <a:t>aceto</a:t>
            </a:r>
            <a:r>
              <a:rPr lang="en-US" sz="2400" b="0" i="0" u="none" strike="noStrike" baseline="0" dirty="0"/>
              <a:t> acetyl ACP (4C</a:t>
            </a:r>
            <a:r>
              <a:rPr lang="en-US" sz="2400" b="0" i="0" u="none" strike="noStrike" baseline="0" dirty="0" smtClean="0"/>
              <a:t>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During this process one carbon is lost as CO</a:t>
            </a:r>
            <a:r>
              <a:rPr lang="en-US" sz="2400" b="0" i="0" u="none" strike="noStrike" baseline="-25000" dirty="0"/>
              <a:t>2</a:t>
            </a:r>
            <a:r>
              <a:rPr lang="en-US" sz="2400" b="0" i="0" u="none" strike="noStrike" baseline="0" dirty="0"/>
              <a:t> </a:t>
            </a:r>
          </a:p>
          <a:p>
            <a:pPr algn="l"/>
            <a:r>
              <a:rPr lang="en-US" sz="2400" b="0" i="0" u="none" strike="noStrike" baseline="0" dirty="0"/>
              <a:t>The</a:t>
            </a:r>
            <a:r>
              <a:rPr lang="en-US" sz="2400" dirty="0"/>
              <a:t> </a:t>
            </a:r>
            <a:r>
              <a:rPr lang="en-US" sz="2400" b="0" i="0" u="none" strike="noStrike" baseline="0" dirty="0"/>
              <a:t>enzyme is called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condensing enzyme </a:t>
            </a:r>
            <a:r>
              <a:rPr lang="en-US" sz="2400" b="0" i="0" u="none" strike="noStrike" baseline="0" dirty="0">
                <a:solidFill>
                  <a:srgbClr val="FF0000"/>
                </a:solidFill>
              </a:rPr>
              <a:t>or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keto acyl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synthase (4)</a:t>
            </a:r>
          </a:p>
          <a:p>
            <a:r>
              <a:rPr lang="en-US" sz="2400" dirty="0" smtClean="0"/>
              <a:t>A </a:t>
            </a:r>
            <a:r>
              <a:rPr lang="en-US" sz="2400" dirty="0"/>
              <a:t>two-carbon unit from </a:t>
            </a:r>
            <a:r>
              <a:rPr lang="en-US" sz="2400" dirty="0" err="1"/>
              <a:t>malonyl</a:t>
            </a:r>
            <a:r>
              <a:rPr lang="en-US" sz="2400" dirty="0"/>
              <a:t>-ACP is transferred to acetyl-ACP, forming a 4-carbon intermediate (</a:t>
            </a:r>
            <a:r>
              <a:rPr lang="en-US" sz="2400" dirty="0" err="1"/>
              <a:t>acetoacetyl</a:t>
            </a:r>
            <a:r>
              <a:rPr lang="en-US" sz="2400" dirty="0"/>
              <a:t>-ACP) and releasing CO₂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FB2462E-674F-4D3C-BF56-DDED3EDD4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B0BF601-9132-4551-A5AD-934E3B9C8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86" y="1018033"/>
            <a:ext cx="5103924" cy="583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2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0533F1-8006-4446-B7C0-7E850820E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86774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4: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879202-C81D-448B-9B93-13A641084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6" y="1491343"/>
            <a:ext cx="2886698" cy="5366657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dirty="0"/>
              <a:t>4-carbon intermediate undergoes </a:t>
            </a:r>
            <a:r>
              <a:rPr lang="en-US" sz="2600" b="1" dirty="0"/>
              <a:t>reduction</a:t>
            </a:r>
            <a:r>
              <a:rPr lang="en-US" sz="2600" dirty="0"/>
              <a:t> by </a:t>
            </a:r>
            <a:r>
              <a:rPr lang="en-US" sz="2600" b="1" dirty="0">
                <a:solidFill>
                  <a:srgbClr val="FF0000"/>
                </a:solidFill>
              </a:rPr>
              <a:t>β-</a:t>
            </a:r>
            <a:r>
              <a:rPr lang="en-US" sz="2600" b="1" dirty="0" err="1">
                <a:solidFill>
                  <a:srgbClr val="FF0000"/>
                </a:solidFill>
              </a:rPr>
              <a:t>ketoacyl</a:t>
            </a:r>
            <a:r>
              <a:rPr lang="en-US" sz="2600" b="1" dirty="0">
                <a:solidFill>
                  <a:srgbClr val="FF0000"/>
                </a:solidFill>
              </a:rPr>
              <a:t> reductase (KR</a:t>
            </a:r>
            <a:r>
              <a:rPr lang="en-US" sz="2600" dirty="0" smtClean="0"/>
              <a:t>) (step 5) </a:t>
            </a:r>
            <a:r>
              <a:rPr lang="en-US" sz="2600" dirty="0"/>
              <a:t>using </a:t>
            </a:r>
            <a:r>
              <a:rPr lang="en-US" sz="2600" b="1" dirty="0"/>
              <a:t>NADPH</a:t>
            </a:r>
            <a:r>
              <a:rPr lang="en-US" sz="2600" dirty="0"/>
              <a:t>, resulting in the formation of a </a:t>
            </a:r>
            <a:r>
              <a:rPr lang="en-US" sz="2600" b="1" dirty="0" err="1"/>
              <a:t>hydroxybutyryl</a:t>
            </a:r>
            <a:r>
              <a:rPr lang="en-US" sz="2600" b="1" dirty="0"/>
              <a:t>-ACP </a:t>
            </a:r>
            <a:r>
              <a:rPr lang="en-US" sz="2600" dirty="0"/>
              <a:t>(4-carbon) intermediate</a:t>
            </a:r>
            <a:endParaRPr lang="sr-Latn-RS" sz="2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41393AF-B324-4E50-83D7-A56BE6F92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FDB559C-EC6F-4DF6-8803-2EDE08440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170" y="881743"/>
            <a:ext cx="6619819" cy="59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A98F51-98EA-4358-B85B-7352CCED1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365796" cy="1018033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Step </a:t>
            </a:r>
            <a:r>
              <a:rPr lang="sr-Latn-RS" dirty="0">
                <a:solidFill>
                  <a:schemeClr val="tx1"/>
                </a:solidFill>
              </a:rPr>
              <a:t>5: Dehydration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56A2B4-8B5B-4873-BC6A-6D502E733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0978" y="1018033"/>
            <a:ext cx="2655321" cy="5748398"/>
          </a:xfrm>
        </p:spPr>
        <p:txBody>
          <a:bodyPr>
            <a:normAutofit/>
          </a:bodyPr>
          <a:lstStyle/>
          <a:p>
            <a:r>
              <a:rPr lang="en-US" sz="2600" dirty="0"/>
              <a:t>The </a:t>
            </a:r>
            <a:r>
              <a:rPr lang="en-US" sz="2600" dirty="0" err="1"/>
              <a:t>hydroxybutyryl</a:t>
            </a:r>
            <a:r>
              <a:rPr lang="en-US" sz="2600" dirty="0"/>
              <a:t>-ACP is </a:t>
            </a:r>
            <a:r>
              <a:rPr lang="en-US" sz="2600" b="1" dirty="0"/>
              <a:t>dehydrated</a:t>
            </a:r>
            <a:r>
              <a:rPr lang="en-US" sz="2600" dirty="0"/>
              <a:t> by </a:t>
            </a:r>
            <a:r>
              <a:rPr lang="el-GR" sz="2600" b="1" dirty="0">
                <a:solidFill>
                  <a:srgbClr val="FF0000"/>
                </a:solidFill>
              </a:rPr>
              <a:t>β-</a:t>
            </a:r>
            <a:r>
              <a:rPr lang="en-US" sz="2600" b="1" dirty="0" err="1">
                <a:solidFill>
                  <a:srgbClr val="FF0000"/>
                </a:solidFill>
              </a:rPr>
              <a:t>hydroxyacyl</a:t>
            </a:r>
            <a:r>
              <a:rPr lang="en-US" sz="2600" b="1" dirty="0">
                <a:solidFill>
                  <a:srgbClr val="FF0000"/>
                </a:solidFill>
              </a:rPr>
              <a:t> dehydratase </a:t>
            </a:r>
            <a:r>
              <a:rPr lang="en-US" sz="2600" dirty="0"/>
              <a:t>(DH</a:t>
            </a:r>
            <a:r>
              <a:rPr lang="en-US" sz="2600" dirty="0" smtClean="0"/>
              <a:t>) (step 6) </a:t>
            </a:r>
            <a:r>
              <a:rPr lang="en-US" sz="2600" dirty="0"/>
              <a:t>to form </a:t>
            </a:r>
            <a:r>
              <a:rPr lang="en-US" sz="2600" b="1" dirty="0" err="1"/>
              <a:t>butenoyl</a:t>
            </a:r>
            <a:r>
              <a:rPr lang="en-US" sz="2600" b="1" dirty="0"/>
              <a:t>-ACP,</a:t>
            </a:r>
            <a:r>
              <a:rPr lang="en-US" sz="2600" dirty="0"/>
              <a:t> a 4-carbon product with a </a:t>
            </a:r>
            <a:r>
              <a:rPr lang="en-US" sz="2600" b="1" dirty="0"/>
              <a:t>trans-double bond</a:t>
            </a:r>
            <a:endParaRPr lang="sr-Latn-RS" sz="26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E2CD3AF-1BB9-4819-B874-CFA4886C2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39B01D8-8800-4C56-9A0C-CA2215893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287" y="1018034"/>
            <a:ext cx="6814259" cy="574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4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4A9FDF-8DAB-44C8-B857-06D5AE953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6" y="0"/>
            <a:ext cx="9365796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Step 6: Second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E8C49B-0C64-4487-8718-B3093D99A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18033"/>
            <a:ext cx="2383971" cy="5759284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</a:t>
            </a:r>
            <a:r>
              <a:rPr lang="en-US" sz="2400" b="0" i="0" u="none" strike="noStrike" baseline="0" dirty="0" err="1" smtClean="0"/>
              <a:t>butenoyl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ACP is again reduced by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enoyl reductase (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ER, </a:t>
            </a:r>
            <a:r>
              <a:rPr lang="en-US" sz="2400" b="1" i="0" u="none" strike="noStrike" baseline="0" dirty="0" err="1" smtClean="0">
                <a:solidFill>
                  <a:srgbClr val="FF0000"/>
                </a:solidFill>
              </a:rPr>
              <a:t>stp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</a:rPr>
              <a:t> 7</a:t>
            </a:r>
            <a:r>
              <a:rPr lang="en-US" sz="2400" b="0" i="0" u="none" strike="noStrike" baseline="0" dirty="0" smtClean="0"/>
              <a:t>) </a:t>
            </a:r>
            <a:r>
              <a:rPr lang="en-US" sz="2400" b="0" i="0" u="none" strike="noStrike" baseline="0" dirty="0"/>
              <a:t>utilizing a 2nd molecule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NADPH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to form </a:t>
            </a:r>
            <a:r>
              <a:rPr lang="en-US" sz="2400" b="1" i="0" u="none" strike="noStrike" baseline="0" dirty="0"/>
              <a:t>butyryl ACP</a:t>
            </a:r>
            <a:endParaRPr lang="sr-Latn-RS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4D4AA75-0D18-4C4B-96D7-0CCFE1026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4377F95-243D-4703-BD6E-972C9410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57" y="1024015"/>
            <a:ext cx="6915717" cy="583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0A571B-D1BD-4912-966D-5C6BE0B26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18" y="0"/>
            <a:ext cx="9336978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Cycling of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F511BD-DEEC-422C-A86E-F9BE7ACFD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18" y="1386400"/>
            <a:ext cx="9336978" cy="4481000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butyryl group (4C) is now transferred to the SH group of the </a:t>
            </a:r>
            <a:r>
              <a:rPr lang="sr-Latn-RS" sz="2400" dirty="0"/>
              <a:t>multi-enzyme complex </a:t>
            </a:r>
            <a:r>
              <a:rPr lang="en-US" sz="2400" b="0" i="0" u="none" strike="noStrike" baseline="0" dirty="0" smtClean="0"/>
              <a:t>on </a:t>
            </a:r>
            <a:r>
              <a:rPr lang="en-US" sz="2400" b="0" i="0" u="none" strike="noStrike" baseline="0" dirty="0"/>
              <a:t>the other monomer and a 2</a:t>
            </a:r>
            <a:r>
              <a:rPr lang="en-US" sz="2400" b="0" i="0" u="none" strike="noStrike" baseline="30000" dirty="0"/>
              <a:t>nd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err="1" smtClean="0"/>
              <a:t>malonyl</a:t>
            </a:r>
            <a:r>
              <a:rPr lang="en-US" sz="2400" b="0" i="0" u="none" strike="noStrike" baseline="0" dirty="0" smtClean="0"/>
              <a:t>-CoA </a:t>
            </a:r>
            <a:r>
              <a:rPr lang="en-US" sz="2400" b="0" i="0" u="none" strike="noStrike" baseline="0" dirty="0"/>
              <a:t>molecule binds to the </a:t>
            </a:r>
            <a:r>
              <a:rPr lang="en-US" sz="2400" b="0" i="0" u="none" strike="noStrike" baseline="0" dirty="0" err="1"/>
              <a:t>phospho-pantothenyl</a:t>
            </a:r>
            <a:r>
              <a:rPr lang="en-US" sz="2400" dirty="0"/>
              <a:t> </a:t>
            </a:r>
            <a:r>
              <a:rPr lang="sr-Latn-RS" sz="2400" b="0" i="0" u="none" strike="noStrike" baseline="0" dirty="0"/>
              <a:t>SH </a:t>
            </a:r>
            <a:r>
              <a:rPr lang="sr-Latn-RS" sz="2400" b="0" i="0" u="none" strike="noStrike" baseline="0" dirty="0" smtClean="0"/>
              <a:t>group</a:t>
            </a:r>
            <a:r>
              <a:rPr lang="en-US" sz="2400" b="0" i="0" u="none" strike="noStrike" baseline="0" dirty="0" smtClean="0"/>
              <a:t> on ACP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sequence of reactions, namely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condensation</a:t>
            </a:r>
            <a:r>
              <a:rPr lang="en-US" sz="2400" b="0" i="0" u="none" strike="noStrike" baseline="0" dirty="0"/>
              <a:t>,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reduction</a:t>
            </a:r>
            <a:r>
              <a:rPr lang="en-US" sz="2400" b="0" i="0" u="none" strike="noStrike" baseline="0" dirty="0"/>
              <a:t>,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dehydration</a:t>
            </a:r>
            <a:r>
              <a:rPr lang="en-US" sz="2400" b="0" i="0" u="none" strike="noStrike" baseline="0" dirty="0" smtClean="0"/>
              <a:t> </a:t>
            </a:r>
            <a:r>
              <a:rPr lang="en-US" sz="2400" b="0" i="0" u="none" strike="noStrike" baseline="0" dirty="0"/>
              <a:t>and </a:t>
            </a:r>
            <a:endParaRPr lang="en-US" sz="2400" b="0" i="0" u="none" strike="noStrike" baseline="0" dirty="0" smtClean="0"/>
          </a:p>
          <a:p>
            <a:pPr lvl="1"/>
            <a:r>
              <a:rPr lang="en-US" sz="2400" b="1" i="0" u="none" strike="noStrike" baseline="0" dirty="0" smtClean="0"/>
              <a:t>II reduction </a:t>
            </a:r>
            <a:r>
              <a:rPr lang="en-US" sz="2400" b="0" i="0" u="none" strike="noStrike" baseline="0" dirty="0"/>
              <a:t>(steps 3</a:t>
            </a:r>
            <a:r>
              <a:rPr lang="en-US" sz="2400" b="0" i="0" u="none" strike="noStrike" baseline="0" dirty="0" smtClean="0"/>
              <a:t>, 4, 5 and 6</a:t>
            </a:r>
            <a:r>
              <a:rPr lang="en-US" sz="2400" b="0" i="0" u="none" strike="noStrike" baseline="0" dirty="0"/>
              <a:t>) are </a:t>
            </a:r>
            <a:r>
              <a:rPr lang="sr-Latn-RS" sz="2400" b="0" i="0" u="none" strike="noStrike" baseline="0" dirty="0"/>
              <a:t>repeated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cycles are repeated a total of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seven times</a:t>
            </a:r>
            <a:r>
              <a:rPr lang="en-US" sz="2400" b="1" i="0" u="none" strike="noStrike" baseline="0" dirty="0"/>
              <a:t>, </a:t>
            </a:r>
            <a:r>
              <a:rPr lang="en-US" sz="2400" b="0" i="0" u="none" strike="noStrike" baseline="0" dirty="0"/>
              <a:t>till the 16-Carbon palmitic acid is formed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B3F0D7E-2820-492E-BF3D-63BB60918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5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1761C5-FACB-421F-927F-81FFAD916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709" y="301176"/>
            <a:ext cx="8777173" cy="1018033"/>
          </a:xfrm>
        </p:spPr>
        <p:txBody>
          <a:bodyPr/>
          <a:lstStyle/>
          <a:p>
            <a:pPr algn="ctr"/>
            <a:r>
              <a:rPr lang="sr-Latn-RS" b="1" dirty="0">
                <a:solidFill>
                  <a:schemeClr val="tx1"/>
                </a:solidFill>
              </a:rPr>
              <a:t>SATURATED FATTY 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5DCA067-2669-4A83-B1F8-EB158DB1B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19210"/>
            <a:ext cx="12192000" cy="5359496"/>
          </a:xfrm>
        </p:spPr>
        <p:txBody>
          <a:bodyPr>
            <a:normAutofit/>
          </a:bodyPr>
          <a:lstStyle/>
          <a:p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Swedish scientist Scheele isolated glycerol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1779</a:t>
            </a:r>
          </a:p>
          <a:p>
            <a:pPr algn="l"/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Chevreul ME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isolated oleic, stearic, butyric and caproic acids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1823</a:t>
            </a:r>
          </a:p>
          <a:p>
            <a:pPr algn="l"/>
            <a:r>
              <a:rPr lang="sr-Latn-R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1898</a:t>
            </a:r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Edmed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FG identified the structure of oleic acid</a:t>
            </a:r>
          </a:p>
          <a:p>
            <a:pPr algn="l"/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Linoleic acid was prepared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from linseed oil by </a:t>
            </a:r>
            <a:r>
              <a:rPr lang="en-US" sz="1800" b="0" i="0" u="none" strike="noStrike" baseline="0" dirty="0" err="1">
                <a:ea typeface="Calibri Light" panose="020F0302020204030204" pitchFamily="34" charset="0"/>
                <a:cs typeface="Calibri Light" panose="020F0302020204030204" pitchFamily="34" charset="0"/>
              </a:rPr>
              <a:t>Sacc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F in 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1844</a:t>
            </a:r>
          </a:p>
          <a:p>
            <a:pPr algn="l"/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They have the general formula CH3-(CH2)n-COOH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</a:t>
            </a:r>
            <a:r>
              <a:rPr lang="sr-Latn-R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Acetic acid </a:t>
            </a:r>
            <a:r>
              <a:rPr lang="sr-Latn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CH3—COOH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Butyric acid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CH3(CH2)2—COOH</a:t>
            </a:r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Palmitic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acid</a:t>
            </a:r>
            <a:r>
              <a:rPr lang="en-US" sz="2400" b="1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fully saturated, 16</a:t>
            </a:r>
            <a:r>
              <a:rPr lang="en-US" sz="2400" b="1" i="0" u="none" strike="noStrike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C atoms,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CH3—(CH2)14—COOH</a:t>
            </a:r>
          </a:p>
          <a:p>
            <a:pPr marL="0" indent="0" algn="l">
              <a:buNone/>
            </a:pPr>
            <a:r>
              <a:rPr lang="en-US" sz="24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   Stearic 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acid</a:t>
            </a:r>
            <a:r>
              <a:rPr lang="en-US" sz="2400" b="1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fully saturated, 18 C atoms,</a:t>
            </a:r>
            <a:r>
              <a:rPr lang="en-US" sz="24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CH3—(</a:t>
            </a:r>
            <a:r>
              <a:rPr lang="en-US" sz="2400" b="1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CH2)16—COOH</a:t>
            </a:r>
          </a:p>
          <a:p>
            <a:pPr marL="0" indent="0" algn="l">
              <a:buNone/>
            </a:pPr>
            <a:endParaRPr lang="en-US" sz="2400" b="1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400" b="1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24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carbon atoms of fatty acids are numbered as C1, C2, etc. starting from the COOH </a:t>
            </a:r>
            <a:r>
              <a:rPr lang="en-US" sz="2400" b="1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group</a:t>
            </a:r>
          </a:p>
          <a:p>
            <a:pPr lvl="1"/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The carbon atom numbered as 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C2 is </a:t>
            </a:r>
            <a:r>
              <a:rPr lang="el-GR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α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C atom, the C3 is </a:t>
            </a:r>
            <a:r>
              <a:rPr lang="el-GR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β</a:t>
            </a:r>
            <a:r>
              <a:rPr lang="en-US" sz="18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C atom</a:t>
            </a:r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, etc.</a:t>
            </a:r>
            <a:endParaRPr lang="en-US" sz="18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/>
            <a:r>
              <a:rPr lang="en-US" sz="180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S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tarting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from the methyl end, the carbon atoms may be numbered as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omega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l-GR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)1,2,3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, etc.</a:t>
            </a:r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598E150-1AB6-4E62-8CDC-0BA821A4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233" y="1319209"/>
            <a:ext cx="5253273" cy="205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6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769166-E8BE-4B5C-8D29-5392C5DA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1" y="0"/>
            <a:ext cx="9339483" cy="1018033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Step 7: Palmitic acid is Released</a:t>
            </a:r>
            <a:endParaRPr lang="sr-Latn-R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3D74480-076A-4212-B026-54AA78E89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6110"/>
            <a:ext cx="4940399" cy="5854234"/>
          </a:xfrm>
        </p:spPr>
        <p:txBody>
          <a:bodyPr>
            <a:normAutofit/>
          </a:bodyPr>
          <a:lstStyle/>
          <a:p>
            <a:pPr algn="l"/>
            <a:r>
              <a:rPr lang="sr-Latn-RS" sz="2400" b="1" i="0" u="none" strike="noStrike" baseline="0" dirty="0">
                <a:solidFill>
                  <a:srgbClr val="FF0000"/>
                </a:solidFill>
              </a:rPr>
              <a:t>Thio-esterase</a:t>
            </a:r>
            <a:r>
              <a:rPr lang="sr-Latn-RS" sz="2400" b="1" i="0" u="none" strike="noStrike" baseline="0" dirty="0"/>
              <a:t> </a:t>
            </a:r>
            <a:r>
              <a:rPr lang="sr-Latn-RS" sz="2400" b="0" i="0" u="none" strike="noStrike" baseline="0" dirty="0"/>
              <a:t>or </a:t>
            </a:r>
            <a:r>
              <a:rPr lang="sr-Latn-RS" sz="2400" b="1" i="0" u="none" strike="noStrike" baseline="0" dirty="0"/>
              <a:t>de-acylase </a:t>
            </a:r>
            <a:r>
              <a:rPr lang="sr-Latn-RS" sz="2400" b="0" i="0" u="none" strike="noStrike" baseline="0" dirty="0"/>
              <a:t>activity (TE) releases palmitate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from the multi-enzyme complex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end point is Palmitic acid (16 C) in liver and adipose </a:t>
            </a:r>
            <a:r>
              <a:rPr lang="en-US" sz="2400" b="0" i="0" u="none" strike="noStrike" baseline="0" dirty="0" smtClean="0"/>
              <a:t>tissue</a:t>
            </a:r>
          </a:p>
          <a:p>
            <a:pPr algn="l"/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 smtClean="0"/>
              <a:t>In </a:t>
            </a:r>
            <a:r>
              <a:rPr lang="en-US" sz="2400" b="0" i="0" u="none" strike="noStrike" baseline="0" dirty="0"/>
              <a:t>lactating mammary gland, the end products are Capric (10 C) and Lauric (12 C) acids</a:t>
            </a:r>
          </a:p>
          <a:p>
            <a:pPr algn="l"/>
            <a:r>
              <a:rPr lang="en-US" sz="2400" b="0" i="0" u="none" strike="noStrike" baseline="0" dirty="0"/>
              <a:t>Mother's milk contains these medium-chain fatty acids</a:t>
            </a:r>
          </a:p>
          <a:p>
            <a:pPr algn="l"/>
            <a:r>
              <a:rPr lang="en-US" sz="2400" b="0" i="0" u="none" strike="noStrike" baseline="0" dirty="0"/>
              <a:t>Cow's milk contains odd numbered fatty acids</a:t>
            </a:r>
            <a:endParaRPr lang="sr-Latn-R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48CEB1B-31FE-4FF0-90DF-128DFCBB9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774" y="0"/>
            <a:ext cx="2996856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7F8D75D-D870-45C1-8154-565D128C7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656" y="1136732"/>
            <a:ext cx="4649915" cy="563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A27054-7B8C-44FE-B609-46630F967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21455" cy="101803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Summary of De Novo Synthesis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895BC0-EE4E-4890-BC70-50BC456A2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109309"/>
            <a:ext cx="9550400" cy="5577818"/>
          </a:xfrm>
        </p:spPr>
        <p:txBody>
          <a:bodyPr>
            <a:normAutofit/>
          </a:bodyPr>
          <a:lstStyle/>
          <a:p>
            <a:r>
              <a:rPr lang="en-US" sz="2400" b="0" i="0" u="none" strike="noStrike" baseline="0" dirty="0"/>
              <a:t>The net reaction of </a:t>
            </a:r>
            <a:r>
              <a:rPr lang="en-US" sz="2400" b="0" i="1" u="none" strike="noStrike" baseline="0" dirty="0"/>
              <a:t>de novo</a:t>
            </a:r>
            <a:r>
              <a:rPr lang="en-US" sz="2400" b="0" i="0" u="none" strike="noStrike" baseline="0" dirty="0"/>
              <a:t> synthesis of fatty acid may be </a:t>
            </a:r>
            <a:r>
              <a:rPr lang="sr-Latn-RS" sz="2400" b="0" i="0" u="none" strike="noStrike" baseline="0" dirty="0"/>
              <a:t>summarized as:</a:t>
            </a:r>
            <a:endParaRPr lang="en-US" sz="2400" b="0" i="0" u="none" strike="noStrike" baseline="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 algn="l">
              <a:buNone/>
            </a:pPr>
            <a:endParaRPr lang="en-US" sz="2400" b="0" i="0" u="none" strike="noStrike" baseline="0" dirty="0" smtClean="0"/>
          </a:p>
          <a:p>
            <a:pPr algn="l"/>
            <a:r>
              <a:rPr lang="en-US" sz="2400" b="0" i="0" u="none" strike="noStrike" baseline="0" dirty="0" smtClean="0"/>
              <a:t>An </a:t>
            </a:r>
            <a:r>
              <a:rPr lang="en-US" sz="2400" b="0" i="0" u="none" strike="noStrike" baseline="0" dirty="0"/>
              <a:t>important point to remember is that the co-enzyme </a:t>
            </a:r>
            <a:r>
              <a:rPr lang="sr-Latn-RS" sz="2400" b="0" i="0" u="none" strike="noStrike" baseline="0" dirty="0"/>
              <a:t>utilized for </a:t>
            </a:r>
            <a:r>
              <a:rPr lang="sr-Latn-RS" sz="2400" b="0" i="1" u="none" strike="noStrike" baseline="0" dirty="0"/>
              <a:t>de novo</a:t>
            </a:r>
            <a:r>
              <a:rPr lang="sr-Latn-RS" sz="2400" b="0" i="0" u="none" strike="noStrike" baseline="0" dirty="0"/>
              <a:t> synthesis is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NADPH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2400" b="1" i="0" u="none" strike="noStrike" baseline="0" dirty="0"/>
              <a:t>The sources of</a:t>
            </a:r>
            <a:r>
              <a:rPr lang="en-US" sz="2400" b="1" i="0" u="none" strike="noStrike" baseline="0" dirty="0"/>
              <a:t> NADPH </a:t>
            </a:r>
            <a:r>
              <a:rPr lang="en-US" sz="2400" b="0" i="0" u="none" strike="noStrike" baseline="0" dirty="0"/>
              <a:t>for fatty acid synthesis are:</a:t>
            </a:r>
          </a:p>
          <a:p>
            <a:pPr marL="342900" indent="-342900" algn="l">
              <a:buAutoNum type="arabicPeriod"/>
            </a:pPr>
            <a:r>
              <a:rPr lang="en-US" sz="2400" dirty="0">
                <a:solidFill>
                  <a:srgbClr val="FF0000"/>
                </a:solidFill>
              </a:rPr>
              <a:t>Pentose Phosphate Pathway</a:t>
            </a:r>
          </a:p>
          <a:p>
            <a:pPr marL="342900" indent="-342900" algn="l">
              <a:buAutoNum type="arabicPeriod"/>
            </a:pPr>
            <a:r>
              <a:rPr lang="sr-Latn-RS" sz="2400" dirty="0">
                <a:solidFill>
                  <a:srgbClr val="FF0000"/>
                </a:solidFill>
              </a:rPr>
              <a:t>Malic </a:t>
            </a:r>
            <a:r>
              <a:rPr lang="sr-Latn-RS" sz="2400" dirty="0" smtClean="0">
                <a:solidFill>
                  <a:srgbClr val="FF0000"/>
                </a:solidFill>
              </a:rPr>
              <a:t>Enzyme</a:t>
            </a:r>
            <a:r>
              <a:rPr lang="en-US" sz="2400" dirty="0" smtClean="0">
                <a:solidFill>
                  <a:srgbClr val="FF0000"/>
                </a:solidFill>
              </a:rPr>
              <a:t> (malate to pyruvate)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CDADCE4-864F-4EF2-96AE-40BCF7751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9" y="1598448"/>
            <a:ext cx="7865289" cy="188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0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BF5C23-1631-4AF4-9342-8AC514620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67636" cy="101803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Regulation of Fatty Acid Synthesis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796768-BBAF-462C-920D-0BD94702C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34941"/>
            <a:ext cx="4789054" cy="5523059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Fatty acid synthesis occurs when </a:t>
            </a:r>
            <a:r>
              <a:rPr lang="en-US" sz="2400" b="1" i="0" u="none" strike="noStrike" baseline="0" dirty="0"/>
              <a:t>carbohydrate is abundant </a:t>
            </a:r>
            <a:r>
              <a:rPr lang="en-US" sz="2400" b="0" i="0" u="none" strike="noStrike" baseline="0" dirty="0"/>
              <a:t>and the level of fatty acids is low</a:t>
            </a:r>
          </a:p>
          <a:p>
            <a:pPr algn="l"/>
            <a:r>
              <a:rPr lang="sr-Latn-RS" sz="2400" b="0" i="0" u="none" strike="noStrike" baseline="0" dirty="0"/>
              <a:t>The availability of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citrate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 </a:t>
            </a:r>
            <a:r>
              <a:rPr lang="en-US" sz="2400" b="0" i="0" u="none" strike="noStrike" baseline="0" dirty="0"/>
              <a:t>in the cytoplasm is the most important regulatory factor </a:t>
            </a:r>
            <a:r>
              <a:rPr lang="sr-Latn-RS" sz="2400" b="0" i="0" u="none" strike="noStrike" baseline="0" dirty="0"/>
              <a:t>producing a short-term effect</a:t>
            </a:r>
            <a:endParaRPr lang="en-US" sz="2400" b="0" i="0" u="none" strike="noStrike" baseline="0" dirty="0"/>
          </a:p>
          <a:p>
            <a:pPr algn="l"/>
            <a:r>
              <a:rPr lang="sr-Latn-RS" sz="2400" b="1" i="0" u="none" strike="noStrike" baseline="0" dirty="0"/>
              <a:t>Phosphorylation inactivates acetyl CoA carboxylase</a:t>
            </a:r>
            <a:endParaRPr lang="en-US" sz="2400" b="1" dirty="0"/>
          </a:p>
          <a:p>
            <a:pPr algn="l"/>
            <a:r>
              <a:rPr lang="sr-Latn-RS" sz="2400" dirty="0">
                <a:cs typeface="Times New Roman" panose="02020603050405020304" pitchFamily="18" charset="0"/>
              </a:rPr>
              <a:t>Insulin Favors Lipogenesis</a:t>
            </a:r>
            <a:endParaRPr lang="en-US" sz="2400" dirty="0">
              <a:cs typeface="Times New Roman" panose="02020603050405020304" pitchFamily="18" charset="0"/>
            </a:endParaRPr>
          </a:p>
          <a:p>
            <a:pPr algn="l"/>
            <a:r>
              <a:rPr lang="sr-Latn-RS" sz="2400" dirty="0">
                <a:cs typeface="Times New Roman" panose="02020603050405020304" pitchFamily="18" charset="0"/>
              </a:rPr>
              <a:t>Glucagon Inhibits Lipogenesis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DDFFBE1-341D-40D5-84B4-8E37713E6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055" y="1018034"/>
            <a:ext cx="7543586" cy="575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51F59F-967C-48C7-80FD-49A72BAC6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8578"/>
            <a:ext cx="8788154" cy="1018033"/>
          </a:xfrm>
        </p:spPr>
        <p:txBody>
          <a:bodyPr>
            <a:normAutofit/>
          </a:bodyPr>
          <a:lstStyle/>
          <a:p>
            <a:r>
              <a:rPr lang="sr-Latn-RS" dirty="0">
                <a:solidFill>
                  <a:schemeClr val="tx1"/>
                </a:solidFill>
              </a:rPr>
              <a:t>SYNTHESIS OF TRIACYLGLYCEROLS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43158A1-705B-4BBB-9566-313589EE5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5143"/>
            <a:ext cx="8469086" cy="4514602"/>
          </a:xfrm>
        </p:spPr>
        <p:txBody>
          <a:bodyPr>
            <a:noAutofit/>
          </a:bodyPr>
          <a:lstStyle/>
          <a:p>
            <a:pPr algn="l"/>
            <a:r>
              <a:rPr lang="en-US" sz="2400" b="1" i="0" u="none" strike="noStrike" baseline="0" dirty="0"/>
              <a:t>Liver</a:t>
            </a:r>
            <a:r>
              <a:rPr lang="en-US" sz="2400" b="0" i="0" u="none" strike="noStrike" baseline="0" dirty="0"/>
              <a:t> and </a:t>
            </a:r>
            <a:r>
              <a:rPr lang="en-US" sz="2400" b="1" i="0" u="none" strike="noStrike" baseline="0" dirty="0"/>
              <a:t>adipose tissue </a:t>
            </a:r>
            <a:r>
              <a:rPr lang="en-US" sz="2400" b="0" i="0" u="none" strike="noStrike" baseline="0" dirty="0"/>
              <a:t>are the major sites of triacylglycerol </a:t>
            </a:r>
            <a:r>
              <a:rPr lang="sr-Latn-RS" sz="2400" b="0" i="0" u="none" strike="noStrike" baseline="0" dirty="0"/>
              <a:t>(TAG) synthesis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TAG synthesis in adipose tissue is for storage of energy whereas in liver it is mainly secreted as VLDL and is transported</a:t>
            </a:r>
          </a:p>
          <a:p>
            <a:pPr algn="l"/>
            <a:r>
              <a:rPr lang="sr-Latn-RS" sz="2400" b="0" i="0" u="none" strike="noStrike" baseline="0" dirty="0"/>
              <a:t>The </a:t>
            </a:r>
            <a:r>
              <a:rPr lang="sr-Latn-RS" sz="2400" b="1" i="0" u="none" strike="noStrike" baseline="0" dirty="0"/>
              <a:t>TAG is</a:t>
            </a:r>
            <a:r>
              <a:rPr lang="en-US" sz="2400" b="1" i="0" u="none" strike="noStrike" baseline="0" dirty="0"/>
              <a:t> synthesized by esterification of fatty acyl CoA </a:t>
            </a:r>
            <a:r>
              <a:rPr lang="en-US" sz="2400" b="0" i="0" u="none" strike="noStrike" baseline="0" dirty="0">
                <a:cs typeface="Times New Roman" panose="02020603050405020304" pitchFamily="18" charset="0"/>
              </a:rPr>
              <a:t>with either</a:t>
            </a:r>
            <a:r>
              <a:rPr lang="en-US" sz="2400" b="0" i="0" u="none" strike="noStrike" baseline="0" dirty="0"/>
              <a:t> </a:t>
            </a:r>
            <a:r>
              <a:rPr lang="en-US" sz="2400" b="0" i="0" u="none" strike="noStrike" baseline="0" dirty="0" smtClean="0"/>
              <a:t>glycerol-3-phosphate (adipose tissue) </a:t>
            </a:r>
            <a:r>
              <a:rPr lang="en-US" sz="2400" b="0" i="0" u="none" strike="noStrike" baseline="0" dirty="0"/>
              <a:t>or </a:t>
            </a:r>
            <a:r>
              <a:rPr lang="en-US" sz="2400" b="0" i="0" u="none" strike="noStrike" baseline="0" dirty="0" err="1" smtClean="0"/>
              <a:t>dihydroxy</a:t>
            </a:r>
            <a:r>
              <a:rPr lang="en-US" sz="2400" dirty="0"/>
              <a:t>-</a:t>
            </a:r>
            <a:r>
              <a:rPr lang="en-US" sz="2400" b="0" i="0" u="none" strike="noStrike" baseline="0" dirty="0" smtClean="0"/>
              <a:t>acetone </a:t>
            </a:r>
            <a:r>
              <a:rPr lang="en-US" sz="2400" b="0" i="0" u="none" strike="noStrike" baseline="0" dirty="0"/>
              <a:t>phosphate </a:t>
            </a:r>
            <a:r>
              <a:rPr lang="sr-Latn-RS" sz="2400" b="0" i="0" u="none" strike="noStrike" baseline="0" dirty="0"/>
              <a:t>(DHAP</a:t>
            </a:r>
            <a:r>
              <a:rPr lang="sr-Latn-RS" sz="2400" b="0" i="0" u="none" strike="noStrike" baseline="0" dirty="0" smtClean="0"/>
              <a:t>)</a:t>
            </a:r>
            <a:r>
              <a:rPr lang="en-US" sz="2400" b="0" i="0" u="none" strike="noStrike" baseline="0" dirty="0" smtClean="0"/>
              <a:t> (both molecules in liver)</a:t>
            </a:r>
            <a:endParaRPr lang="en-US" sz="2400" b="0" i="0" u="none" strike="noStrike" baseline="0" dirty="0"/>
          </a:p>
          <a:p>
            <a:pPr algn="l"/>
            <a:r>
              <a:rPr lang="en-US" sz="2400" b="0" i="0" u="none" strike="noStrike" baseline="0" dirty="0"/>
              <a:t>The glycerol part of the fat is derived from the metabolism of glucose</a:t>
            </a:r>
          </a:p>
          <a:p>
            <a:pPr algn="l"/>
            <a:r>
              <a:rPr lang="sr-Latn-RS" sz="2400" b="0" i="0" u="none" strike="noStrike" baseline="0" dirty="0"/>
              <a:t>DHAP is an intermediate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of glycolysis</a:t>
            </a:r>
            <a:endParaRPr lang="en-US" sz="2400" b="0" i="0" u="none" strike="noStrike" baseline="0" dirty="0"/>
          </a:p>
          <a:p>
            <a:pPr algn="l"/>
            <a:r>
              <a:rPr lang="en-US" sz="2400" b="1" i="0" u="none" strike="noStrike" baseline="0" dirty="0">
                <a:solidFill>
                  <a:srgbClr val="FF0000"/>
                </a:solidFill>
              </a:rPr>
              <a:t>In adipose tissue, glycerol kinase is deficient and the major source is DHAP derived from glycolysis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184DF48-8AEF-465F-BCE2-0D487A350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086" y="0"/>
            <a:ext cx="3722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7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8C87D0-29CC-4489-8AB1-904FC0C73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0869"/>
            <a:ext cx="10169236" cy="101803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Adipose Tissue in Fasting Condition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8320EA-8C1D-48E8-BA6C-0E154A1FE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186543"/>
            <a:ext cx="4495800" cy="5671457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The metabolic pattern totally changes under conditions of fasting</a:t>
            </a:r>
          </a:p>
          <a:p>
            <a:pPr algn="l"/>
            <a:r>
              <a:rPr lang="en-US" sz="2400" b="0" i="0" u="none" strike="noStrike" baseline="0" dirty="0"/>
              <a:t>TAG from the adipose tissue is mobilized under the effect of the hormones,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glucagon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and epinephrine</a:t>
            </a:r>
            <a:endParaRPr lang="en-US" sz="24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en-US" sz="2400" b="0" i="0" u="none" strike="noStrike" baseline="0" dirty="0"/>
              <a:t>Under conditions of starvation, a high glucagon, ACTH, glucocorticoids and thyroxine have lipolytic </a:t>
            </a:r>
            <a:r>
              <a:rPr lang="sr-Latn-RS" sz="2400" b="0" i="0" u="none" strike="noStrike" baseline="0" dirty="0"/>
              <a:t>effect</a:t>
            </a:r>
            <a:endParaRPr lang="en-US" sz="2400" dirty="0"/>
          </a:p>
          <a:p>
            <a:pPr algn="l"/>
            <a:r>
              <a:rPr lang="en-US" sz="2400" b="0" i="0" u="none" strike="noStrike" baseline="0" dirty="0"/>
              <a:t>The released free fatty acids (FFA) are taken up by peripheral tissues as a fuel</a:t>
            </a:r>
            <a:endParaRPr lang="sr-Latn-R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2580B2-49F1-405A-844C-0ED5C3FA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1" y="1108902"/>
            <a:ext cx="7792213" cy="574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1DBA51-17A3-4E62-B33E-616A3753B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5523"/>
            <a:ext cx="10030691" cy="1018033"/>
          </a:xfrm>
        </p:spPr>
        <p:txBody>
          <a:bodyPr/>
          <a:lstStyle/>
          <a:p>
            <a:r>
              <a:rPr lang="sr-Latn-RS" dirty="0">
                <a:solidFill>
                  <a:schemeClr val="tx1"/>
                </a:solidFill>
              </a:rPr>
              <a:t>Adipose Tissue and Obesity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D1AAAD-6F25-4946-95B9-15841DF99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3556"/>
            <a:ext cx="4822371" cy="5684444"/>
          </a:xfrm>
        </p:spPr>
        <p:txBody>
          <a:bodyPr>
            <a:normAutofit/>
          </a:bodyPr>
          <a:lstStyle/>
          <a:p>
            <a:pPr algn="l"/>
            <a:r>
              <a:rPr lang="en-US" sz="1800" b="0" i="0" u="none" strike="noStrike" baseline="0" dirty="0"/>
              <a:t>The fat content of the adipose tissue can increase to unlimited amounts, depending on the amount of 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excess </a:t>
            </a:r>
            <a:r>
              <a:rPr lang="sr-Latn-RS" sz="2200" b="1" i="0" u="none" strike="noStrike" baseline="0" dirty="0">
                <a:solidFill>
                  <a:srgbClr val="FF0000"/>
                </a:solidFill>
              </a:rPr>
              <a:t>calories </a:t>
            </a:r>
            <a:r>
              <a:rPr lang="sr-Latn-RS" sz="1800" b="0" i="0" u="none" strike="noStrike" baseline="0" dirty="0"/>
              <a:t>taken in</a:t>
            </a:r>
            <a:endParaRPr lang="en-US" sz="1800" b="1" i="0" u="none" strike="noStrike" baseline="0" dirty="0">
              <a:solidFill>
                <a:srgbClr val="FF0000"/>
              </a:solidFill>
            </a:endParaRPr>
          </a:p>
          <a:p>
            <a:pPr algn="l"/>
            <a:r>
              <a:rPr lang="sr-Latn-RS" sz="1800" b="0" i="0" u="none" strike="noStrike" baseline="0" dirty="0"/>
              <a:t>This leads to obesity</a:t>
            </a:r>
            <a:endParaRPr lang="en-US" sz="1800" b="0" i="0" u="none" strike="noStrike" baseline="0" dirty="0"/>
          </a:p>
          <a:p>
            <a:pPr algn="l"/>
            <a:r>
              <a:rPr lang="sr-Latn-RS" sz="1800" b="0" i="0" u="none" strike="noStrike" baseline="0" dirty="0"/>
              <a:t>A high level of</a:t>
            </a:r>
            <a:r>
              <a:rPr lang="en-US" sz="1800" b="0" i="0" u="none" strike="noStrike" baseline="0" dirty="0"/>
              <a:t> plasma insulin level is noticed</a:t>
            </a:r>
          </a:p>
          <a:p>
            <a:pPr algn="l"/>
            <a:r>
              <a:rPr lang="sr-Latn-RS" sz="1800" b="0" i="0" u="none" strike="noStrike" baseline="0" dirty="0"/>
              <a:t>But the </a:t>
            </a:r>
            <a:r>
              <a:rPr lang="sr-Latn-RS" sz="2200" b="1" i="0" u="none" strike="noStrike" baseline="0" dirty="0">
                <a:solidFill>
                  <a:srgbClr val="FF0000"/>
                </a:solidFill>
              </a:rPr>
              <a:t>insulin receptors</a:t>
            </a:r>
            <a:r>
              <a:rPr lang="en-US" sz="2200" b="1" i="0" u="none" strike="noStrike" baseline="0" dirty="0">
                <a:solidFill>
                  <a:srgbClr val="FF0000"/>
                </a:solidFill>
              </a:rPr>
              <a:t> are decreased</a:t>
            </a:r>
            <a:r>
              <a:rPr lang="en-US" sz="1800" b="0" i="0" u="none" strike="noStrike" baseline="0" dirty="0"/>
              <a:t>; and there is peripheral resistance against </a:t>
            </a:r>
            <a:r>
              <a:rPr lang="sr-Latn-RS" sz="1800" b="0" i="0" u="none" strike="noStrike" baseline="0" dirty="0"/>
              <a:t>insulin action</a:t>
            </a:r>
            <a:endParaRPr lang="en-US" sz="1800" b="0" i="0" u="none" strike="noStrike" baseline="0" dirty="0"/>
          </a:p>
          <a:p>
            <a:pPr algn="l"/>
            <a:r>
              <a:rPr lang="en-US" sz="1800" b="0" i="0" u="none" strike="noStrike" baseline="0" dirty="0"/>
              <a:t>When fat droplets are overloaded, the nucleus of adipose tissue cell is degraded, cell is destroyed, </a:t>
            </a:r>
            <a:r>
              <a:rPr lang="sr-Latn-RS" sz="1800" b="0" i="0" u="none" strike="noStrike" baseline="0" dirty="0"/>
              <a:t>and TAG becomes extracellular</a:t>
            </a:r>
            <a:endParaRPr lang="en-US" sz="1800" b="0" i="0" u="none" strike="noStrike" baseline="0" dirty="0"/>
          </a:p>
          <a:p>
            <a:pPr algn="l"/>
            <a:r>
              <a:rPr lang="sr-Latn-RS" sz="1800" b="0" i="0" u="none" strike="noStrike" baseline="0" dirty="0"/>
              <a:t>Such TAG cannot be</a:t>
            </a:r>
            <a:r>
              <a:rPr lang="en-US" sz="1800" b="0" i="0" u="none" strike="noStrike" baseline="0" dirty="0"/>
              <a:t> metabolically reutilized and forms the dead bulk in obese </a:t>
            </a:r>
            <a:r>
              <a:rPr lang="sr-Latn-RS" sz="1800" b="0" i="0" u="none" strike="noStrike" baseline="0" dirty="0"/>
              <a:t>individuals</a:t>
            </a:r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1556324-F99B-403F-9AE3-115C20356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344" y="960441"/>
            <a:ext cx="7176655" cy="587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5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513B52-2FAF-4A18-8C2F-B697A06FA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  <a:effectLst/>
              </a:rPr>
              <a:t>UNSATURATED FATTY ACIDS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9433B9-DB57-4193-A9A6-3C8CB435C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6" y="1103967"/>
            <a:ext cx="7092237" cy="3754360"/>
          </a:xfrm>
        </p:spPr>
        <p:txBody>
          <a:bodyPr>
            <a:normAutofit/>
          </a:bodyPr>
          <a:lstStyle/>
          <a:p>
            <a:pPr algn="l"/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Unsaturated fatty acids exhibit geometrical isomerism</a:t>
            </a:r>
            <a:r>
              <a:rPr lang="sr-Cyrl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at the double bonds </a:t>
            </a:r>
            <a:endParaRPr lang="sr-Cyrl-RS" sz="18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All the naturally occurring</a:t>
            </a:r>
            <a:r>
              <a:rPr lang="sr-Cyrl-R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fatty acids have the </a:t>
            </a:r>
            <a:r>
              <a:rPr lang="en-US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CIS </a:t>
            </a: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configuration</a:t>
            </a:r>
            <a:r>
              <a:rPr lang="sr-Cyrl-RS" sz="1800" b="1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algn="l"/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8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polyunsaturated fatty acids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1800" b="0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PUFA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) exist in</a:t>
            </a:r>
            <a:r>
              <a:rPr lang="sr-Cyrl-R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cis configuration </a:t>
            </a:r>
            <a:r>
              <a:rPr lang="en-US" sz="18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in naturally occurring </a:t>
            </a:r>
            <a:r>
              <a:rPr lang="en-US" sz="18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lipids </a:t>
            </a:r>
          </a:p>
          <a:p>
            <a:pPr algn="l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Essential fatty acids (Vitamin F):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Linoleic, C18, 2 double bonds, </a:t>
            </a:r>
            <a:r>
              <a:rPr lang="el-GR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6</a:t>
            </a:r>
          </a:p>
          <a:p>
            <a:pPr lvl="1"/>
            <a:r>
              <a:rPr lang="en-US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Linolenic, C18, 3 double bonds, </a:t>
            </a:r>
            <a:r>
              <a:rPr lang="el-GR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3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Arachidonic, C20, 4 double bonds (C5,8,11,14), </a:t>
            </a:r>
            <a:r>
              <a:rPr lang="el-GR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ω</a:t>
            </a:r>
            <a:r>
              <a:rPr lang="en-US" sz="1800" b="1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6</a:t>
            </a:r>
            <a:endParaRPr lang="en-US" sz="1800" b="1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267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Many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clinical and epidemiologic studies have shown positive roles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for </a:t>
            </a:r>
            <a:r>
              <a:rPr lang="en-US" sz="1267" b="1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omega-3 fatty acids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in infant development; cancer; cardiovascular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diseases; and more recently, in various mental illnesses, including</a:t>
            </a:r>
            <a:r>
              <a:rPr lang="sr-Cyrl-R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67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depression, attention-deficit hyperactivity disorder, and dementia</a:t>
            </a:r>
            <a:endParaRPr lang="sr-Latn-RS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56993C8-11F2-4DC9-9F8B-2E8EE9BA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24" y="4638884"/>
            <a:ext cx="5042453" cy="2167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FA0F940-2184-4B13-8CD7-76F35FF4A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72" y="2765745"/>
            <a:ext cx="5467927" cy="40922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0AF2F09-7A49-4E4D-998D-2A718B7A9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-78275"/>
            <a:ext cx="4991100" cy="303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9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E1287A-7836-4DAB-909B-DD75ADCF5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48"/>
            <a:ext cx="8777173" cy="1018033"/>
          </a:xfrm>
        </p:spPr>
        <p:txBody>
          <a:bodyPr/>
          <a:lstStyle/>
          <a:p>
            <a:r>
              <a:rPr lang="sr-Latn-RS" b="1" dirty="0">
                <a:solidFill>
                  <a:schemeClr val="tx1"/>
                </a:solidFill>
              </a:rPr>
              <a:t>Ester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8EE43E-80B9-48C6-BAEE-9B59518C5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19375"/>
            <a:ext cx="5828145" cy="3676522"/>
          </a:xfrm>
        </p:spPr>
        <p:txBody>
          <a:bodyPr>
            <a:normAutofit/>
          </a:bodyPr>
          <a:lstStyle/>
          <a:p>
            <a:pPr algn="l"/>
            <a:r>
              <a:rPr lang="en-US" sz="2400" b="0" i="0" u="none" strike="noStrike" baseline="0" dirty="0"/>
              <a:t>Both saturated and unsaturated fatty acids form esters with </a:t>
            </a:r>
            <a:r>
              <a:rPr lang="sr-Latn-RS" sz="2400" b="0" i="0" u="none" strike="noStrike" baseline="0" dirty="0"/>
              <a:t>alcohols, especially with glycerol</a:t>
            </a:r>
            <a:endParaRPr lang="en-US" sz="2400" b="0" i="0" u="none" strike="noStrike" baseline="0" dirty="0"/>
          </a:p>
          <a:p>
            <a:pPr algn="l"/>
            <a:r>
              <a:rPr lang="sr-Latn-RS" sz="2400" b="1" i="0" u="none" strike="noStrike" baseline="0" dirty="0"/>
              <a:t>Fatty acids can form</a:t>
            </a:r>
            <a:r>
              <a:rPr lang="en-US" sz="2400" b="1" i="0" u="none" strike="noStrike" baseline="0" dirty="0"/>
              <a:t> mono-, di- or tri- esters with alcohol groups of glycerol</a:t>
            </a:r>
          </a:p>
          <a:p>
            <a:pPr algn="l"/>
            <a:r>
              <a:rPr lang="en-US" sz="2400" b="0" i="0" u="none" strike="noStrike" baseline="0" dirty="0"/>
              <a:t>Triglycerides or </a:t>
            </a:r>
            <a:r>
              <a:rPr lang="en-US" sz="2400" b="1" i="0" u="none" strike="noStrike" baseline="0" dirty="0"/>
              <a:t>triacylglycerols</a:t>
            </a:r>
            <a:r>
              <a:rPr lang="en-US" sz="2400" b="0" i="0" u="none" strike="noStrike" baseline="0" dirty="0"/>
              <a:t> are also known as </a:t>
            </a:r>
            <a:r>
              <a:rPr lang="en-US" sz="2400" b="1" i="0" u="none" strike="noStrike" baseline="0" dirty="0">
                <a:solidFill>
                  <a:srgbClr val="FF0000"/>
                </a:solidFill>
              </a:rPr>
              <a:t>neutral </a:t>
            </a:r>
            <a:r>
              <a:rPr lang="sr-Latn-RS" sz="2400" b="1" i="0" u="none" strike="noStrike" baseline="0" dirty="0">
                <a:solidFill>
                  <a:srgbClr val="FF0000"/>
                </a:solidFill>
              </a:rPr>
              <a:t>fat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7096E56-7615-48AE-B5BB-D0A3324FB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07" y="58146"/>
            <a:ext cx="7332668" cy="2075454"/>
          </a:xfrm>
          <a:prstGeom prst="rect">
            <a:avLst/>
          </a:prstGeom>
        </p:spPr>
      </p:pic>
      <p:pic>
        <p:nvPicPr>
          <p:cNvPr id="6" name="Picture 2" descr="fat struktu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650" y="2142836"/>
            <a:ext cx="6229350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67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7D9CFC-12B4-4BBA-8156-527E0658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" y="72419"/>
            <a:ext cx="8777173" cy="1018033"/>
          </a:xfrm>
        </p:spPr>
        <p:txBody>
          <a:bodyPr>
            <a:normAutofit/>
          </a:bodyPr>
          <a:lstStyle/>
          <a:p>
            <a:r>
              <a:rPr lang="sr-Latn-RS" sz="3600" b="1" dirty="0">
                <a:solidFill>
                  <a:schemeClr val="tx1"/>
                </a:solidFill>
              </a:rPr>
              <a:t>DIGESTION OF LIPIDS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461301-4F29-4082-ACAE-D5E5FA92E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20659"/>
            <a:ext cx="4362450" cy="5537341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major dietary lipids are </a:t>
            </a:r>
            <a:r>
              <a:rPr lang="en-US" sz="2000" b="1" i="0" u="none" strike="noStrike" baseline="0" dirty="0" smtClean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triacylglycerol (TAG), 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cholesterol and </a:t>
            </a:r>
            <a:r>
              <a:rPr lang="sr-Latn-R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phospholipids</a:t>
            </a:r>
            <a:endParaRPr lang="en-US" sz="2000" b="1" i="0" u="none" strike="noStrike" baseline="0" dirty="0">
              <a:solidFill>
                <a:srgbClr val="FF0000"/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lingual lipase 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from the mouth enters stomach along with the food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has an optimum pH of 2.5 – 5</a:t>
            </a:r>
          </a:p>
          <a:p>
            <a:pPr algn="l"/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acts on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short chain 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tri</a:t>
            </a:r>
            <a:r>
              <a:rPr lang="en-U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acyl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glycer</a:t>
            </a:r>
            <a:r>
              <a:rPr lang="en-US" sz="2000" b="0" i="0" u="none" strike="noStrike" baseline="0" dirty="0" err="1" smtClean="0">
                <a:ea typeface="Calibri Light" panose="020F0302020204030204" pitchFamily="34" charset="0"/>
                <a:cs typeface="Calibri Light" panose="020F0302020204030204" pitchFamily="34" charset="0"/>
              </a:rPr>
              <a:t>ols</a:t>
            </a:r>
            <a:r>
              <a:rPr lang="sr-Latn-R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(SCT)</a:t>
            </a:r>
            <a:endParaRPr lang="en-US" sz="2000" b="0" i="0" u="none" strike="noStrike" baseline="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sr-Latn-R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Gastric lipase</a:t>
            </a:r>
            <a:r>
              <a:rPr lang="en-US" sz="2000" b="1" i="0" u="none" strike="noStrike" baseline="0" dirty="0">
                <a:solidFill>
                  <a:srgbClr val="FF0000"/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is acid stable, with an optimum pH about 5.4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It is secreted by Chief cells, the secretion is stimulated by Gastrin</a:t>
            </a:r>
          </a:p>
          <a:p>
            <a:pPr algn="l"/>
            <a:r>
              <a:rPr lang="en-US" sz="2000" b="0" i="0" u="none" strike="noStrike" baseline="0" dirty="0">
                <a:ea typeface="Calibri Light" panose="020F0302020204030204" pitchFamily="34" charset="0"/>
                <a:cs typeface="Calibri Light" panose="020F0302020204030204" pitchFamily="34" charset="0"/>
              </a:rPr>
              <a:t>Up to 30% digestion of triglycerides occurs in </a:t>
            </a:r>
            <a:r>
              <a:rPr lang="en-US" sz="2000" b="0" i="0" u="none" strike="noStrike" baseline="0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stomach</a:t>
            </a:r>
            <a:endParaRPr lang="en-US" sz="2000" dirty="0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algn="l"/>
            <a:r>
              <a:rPr lang="en-US" sz="2400" b="1" dirty="0" smtClean="0">
                <a:ea typeface="Calibri Light" panose="020F0302020204030204" pitchFamily="34" charset="0"/>
                <a:cs typeface="Calibri Light" panose="020F0302020204030204" pitchFamily="34" charset="0"/>
              </a:rPr>
              <a:t>Small intestine is the main organ where lipid digestion happen</a:t>
            </a:r>
            <a:endParaRPr lang="sr-Latn-RS" sz="2400" b="1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D5E4C53-F2DD-439A-8025-6BE268D9F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159" y="0"/>
            <a:ext cx="7799842" cy="687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88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6795B9-5386-4F96-89A6-CCB1F19D9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9104"/>
            <a:ext cx="8777173" cy="1018033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1"/>
                </a:solidFill>
              </a:rPr>
              <a:t>Digestion in Intestines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D1D724-3785-41F0-8E06-D94466953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" y="1127137"/>
            <a:ext cx="4284733" cy="5730863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>
                <a:solidFill>
                  <a:srgbClr val="FF0000"/>
                </a:solidFill>
              </a:rPr>
              <a:t>Emulsification</a:t>
            </a:r>
            <a:r>
              <a:rPr lang="en-US" sz="2400" b="1" i="0" u="none" strike="noStrike" baseline="0" dirty="0"/>
              <a:t> </a:t>
            </a:r>
            <a:r>
              <a:rPr lang="en-US" sz="2400" b="0" i="0" u="none" strike="noStrike" baseline="0" dirty="0"/>
              <a:t>is a pre-requisite for digestion of lipids</a:t>
            </a:r>
          </a:p>
          <a:p>
            <a:pPr algn="l"/>
            <a:r>
              <a:rPr lang="sr-Latn-RS" sz="2400" b="0" i="0" u="none" strike="noStrike" baseline="0" dirty="0"/>
              <a:t>This</a:t>
            </a:r>
            <a:r>
              <a:rPr lang="en-US" sz="2400" b="0" i="0" u="none" strike="noStrike" baseline="0" dirty="0"/>
              <a:t> </a:t>
            </a:r>
            <a:r>
              <a:rPr lang="sr-Latn-RS" sz="2400" b="0" i="0" u="none" strike="noStrike" baseline="0" dirty="0"/>
              <a:t>process is favored by:</a:t>
            </a:r>
          </a:p>
          <a:p>
            <a:pPr marL="0" indent="0" algn="l">
              <a:buNone/>
            </a:pPr>
            <a:r>
              <a:rPr lang="fr-FR" sz="2400" b="0" i="0" u="none" strike="noStrike" baseline="0" dirty="0" smtClean="0">
                <a:solidFill>
                  <a:srgbClr val="FF0000"/>
                </a:solidFill>
              </a:rPr>
              <a:t>1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. Bile </a:t>
            </a:r>
            <a:r>
              <a:rPr lang="fr-FR" sz="2400" b="0" i="0" u="none" strike="noStrike" baseline="0" dirty="0" err="1">
                <a:solidFill>
                  <a:srgbClr val="FF0000"/>
                </a:solidFill>
              </a:rPr>
              <a:t>salts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 (</a:t>
            </a:r>
            <a:r>
              <a:rPr lang="fr-FR" sz="2400" b="0" i="0" u="none" strike="noStrike" baseline="0" dirty="0" err="1">
                <a:solidFill>
                  <a:srgbClr val="FF0000"/>
                </a:solidFill>
              </a:rPr>
              <a:t>detergent</a:t>
            </a:r>
            <a:r>
              <a:rPr lang="fr-FR" sz="2400" b="0" i="0" u="none" strike="noStrike" baseline="0" dirty="0">
                <a:solidFill>
                  <a:srgbClr val="FF0000"/>
                </a:solidFill>
              </a:rPr>
              <a:t> action)</a:t>
            </a:r>
          </a:p>
          <a:p>
            <a:pPr marL="0" indent="0" algn="l">
              <a:buNone/>
            </a:pPr>
            <a:r>
              <a:rPr lang="sr-Latn-RS" sz="2400" b="0" i="0" u="none" strike="noStrike" baseline="0" dirty="0" smtClean="0">
                <a:solidFill>
                  <a:srgbClr val="FF0000"/>
                </a:solidFill>
              </a:rPr>
              <a:t>2</a:t>
            </a:r>
            <a:r>
              <a:rPr lang="sr-Latn-RS" sz="2400" b="0" i="0" u="none" strike="noStrike" baseline="0" dirty="0">
                <a:solidFill>
                  <a:srgbClr val="FF0000"/>
                </a:solidFill>
              </a:rPr>
              <a:t>. Peristalsis (mechanical mixing)</a:t>
            </a:r>
          </a:p>
          <a:p>
            <a:pPr marL="0" indent="0" algn="l">
              <a:buNone/>
            </a:pPr>
            <a:r>
              <a:rPr lang="sr-Latn-RS" sz="2400" b="0" i="0" u="none" strike="noStrike" baseline="0" dirty="0" smtClean="0">
                <a:solidFill>
                  <a:srgbClr val="FF0000"/>
                </a:solidFill>
              </a:rPr>
              <a:t>3</a:t>
            </a:r>
            <a:r>
              <a:rPr lang="sr-Latn-RS" sz="2400" b="0" i="0" u="none" strike="noStrike" baseline="0" dirty="0">
                <a:solidFill>
                  <a:srgbClr val="FF0000"/>
                </a:solidFill>
              </a:rPr>
              <a:t>. Phospholipids</a:t>
            </a:r>
            <a:endParaRPr lang="sr-Latn-RS" sz="24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8625C7B-6B47-4F6A-A4BF-1739DE96F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0"/>
            <a:ext cx="8013005" cy="685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1716-doctor-template-16x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2045</TotalTime>
  <Words>4370</Words>
  <Application>Microsoft Office PowerPoint</Application>
  <PresentationFormat>Widescreen</PresentationFormat>
  <Paragraphs>377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Calibri</vt:lpstr>
      <vt:lpstr>Calibri Light</vt:lpstr>
      <vt:lpstr>Helvetica-Condensed-Oblique</vt:lpstr>
      <vt:lpstr>Times New Roman</vt:lpstr>
      <vt:lpstr>161716-doctor-template-16x9</vt:lpstr>
      <vt:lpstr>LIPID METABOLISM</vt:lpstr>
      <vt:lpstr>Where to find:</vt:lpstr>
      <vt:lpstr>Chemistry of Lipids</vt:lpstr>
      <vt:lpstr>CLASSIFICATION OF LIPIDS</vt:lpstr>
      <vt:lpstr>SATURATED FATTY ACIDS</vt:lpstr>
      <vt:lpstr>UNSATURATED FATTY ACIDS</vt:lpstr>
      <vt:lpstr>Ester Formation</vt:lpstr>
      <vt:lpstr>DIGESTION OF LIPIDS</vt:lpstr>
      <vt:lpstr>Digestion in Intestines</vt:lpstr>
      <vt:lpstr>Lipolytic Enzymes in Intestines</vt:lpstr>
      <vt:lpstr>Absorption of Long Chain Fatty Acids</vt:lpstr>
      <vt:lpstr>Re-esterification Inside the Mucosal Cell</vt:lpstr>
      <vt:lpstr>Chylomicrons</vt:lpstr>
      <vt:lpstr>Fate of Chylomicrons</vt:lpstr>
      <vt:lpstr>BETA OXIDATION OF FATTY ACIDS</vt:lpstr>
      <vt:lpstr>Preparative Step 1: Activation of Fatty Acids</vt:lpstr>
      <vt:lpstr>Preparative Step 2: Role of Carnitine Shuttle</vt:lpstr>
      <vt:lpstr>Preparative Step 3: Carnitine Acyl Transferase</vt:lpstr>
      <vt:lpstr>Preparative Step 4: Translocase</vt:lpstr>
      <vt:lpstr>Beta Oxidation Steps</vt:lpstr>
      <vt:lpstr>BO Step 1: FAD Linked Dehydrogenase</vt:lpstr>
      <vt:lpstr> BO Step 2: Hydration</vt:lpstr>
      <vt:lpstr>BO Step 3: NAD+ Dependent Dehydrogenase</vt:lpstr>
      <vt:lpstr>BO Step 4: Cleavage</vt:lpstr>
      <vt:lpstr>Energetics of Beta Oxidation (ATP Yield)</vt:lpstr>
      <vt:lpstr>Regulation of Beta Oxidation</vt:lpstr>
      <vt:lpstr>OXIDATION OF ODD CHAIN FATTY ACIDS</vt:lpstr>
      <vt:lpstr>Fate of Propionyl CoA</vt:lpstr>
      <vt:lpstr>ALPHA OXIDATION</vt:lpstr>
      <vt:lpstr>OMEGA OXIDATION</vt:lpstr>
      <vt:lpstr>METABOLISM OF KETONE BODIES</vt:lpstr>
      <vt:lpstr>Synthesis of Ketone Bodies</vt:lpstr>
      <vt:lpstr>Oxidation of Ketone Bodies as Fuels</vt:lpstr>
      <vt:lpstr>Summary of Ketone Bodies</vt:lpstr>
      <vt:lpstr>Physiological Role of Ketone Bodies</vt:lpstr>
      <vt:lpstr>Regulation of Ketogenesis</vt:lpstr>
      <vt:lpstr>DE NOVO SYNTHESIS OF FATTY ACIDS</vt:lpstr>
      <vt:lpstr>Fatty acid synthesis - lipogenesis</vt:lpstr>
      <vt:lpstr>Transport of Acetyl CoA to Cytoplasm</vt:lpstr>
      <vt:lpstr>Conversion of Acetyl CoA to Malonyl CoA and regulation of ACC</vt:lpstr>
      <vt:lpstr>Fatty Acid Synthase (FAS) Complex</vt:lpstr>
      <vt:lpstr>Advantages of Multi-enzyme Complex</vt:lpstr>
      <vt:lpstr>Step 1: Carboxylation of Acetyl CoA</vt:lpstr>
      <vt:lpstr>Step 2: Three C and Two C Units are Added</vt:lpstr>
      <vt:lpstr>Step 3: Condensation</vt:lpstr>
      <vt:lpstr>Step 4: Reduction</vt:lpstr>
      <vt:lpstr>Step 5: Dehydration</vt:lpstr>
      <vt:lpstr>Step 6: Second Reduction</vt:lpstr>
      <vt:lpstr>Cycling of Reactions</vt:lpstr>
      <vt:lpstr>Step 7: Palmitic acid is Released</vt:lpstr>
      <vt:lpstr>Summary of De Novo Synthesis</vt:lpstr>
      <vt:lpstr>Regulation of Fatty Acid Synthesis</vt:lpstr>
      <vt:lpstr>SYNTHESIS OF TRIACYLGLYCEROLS</vt:lpstr>
      <vt:lpstr>Adipose Tissue in Fasting Condition</vt:lpstr>
      <vt:lpstr>Adipose Tissue and Obesity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Petar Canovic</dc:creator>
  <cp:lastModifiedBy>Microsoft account</cp:lastModifiedBy>
  <cp:revision>203</cp:revision>
  <dcterms:created xsi:type="dcterms:W3CDTF">2023-09-24T09:22:49Z</dcterms:created>
  <dcterms:modified xsi:type="dcterms:W3CDTF">2025-12-08T12:01:13Z</dcterms:modified>
</cp:coreProperties>
</file>